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6858000" cy="9906000" type="A4"/>
  <p:notesSz cx="68580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320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3070860"/>
            <a:ext cx="5829300" cy="2080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547360"/>
            <a:ext cx="4800600" cy="2476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6858000" cy="9906000"/>
          </a:xfrm>
          <a:custGeom>
            <a:avLst/>
            <a:gdLst/>
            <a:ahLst/>
            <a:cxnLst/>
            <a:rect l="l" t="t" r="r" b="b"/>
            <a:pathLst>
              <a:path w="6858000" h="9906000">
                <a:moveTo>
                  <a:pt x="6858000" y="0"/>
                </a:moveTo>
                <a:lnTo>
                  <a:pt x="0" y="0"/>
                </a:lnTo>
                <a:lnTo>
                  <a:pt x="0" y="9905999"/>
                </a:lnTo>
                <a:lnTo>
                  <a:pt x="6858000" y="9905999"/>
                </a:lnTo>
                <a:lnTo>
                  <a:pt x="6858000" y="0"/>
                </a:lnTo>
                <a:close/>
              </a:path>
            </a:pathLst>
          </a:custGeom>
          <a:solidFill>
            <a:srgbClr val="C6D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44752"/>
            <a:ext cx="1319784" cy="301142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0488" y="6608064"/>
            <a:ext cx="2517648" cy="329488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66615" y="2703576"/>
            <a:ext cx="2682240" cy="172212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94632" y="0"/>
            <a:ext cx="2554223" cy="270662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16736" y="0"/>
            <a:ext cx="2980943" cy="273100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74264" y="4239767"/>
            <a:ext cx="3977640" cy="2383536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6623303"/>
            <a:ext cx="2383536" cy="3279648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16736" y="2724911"/>
            <a:ext cx="2852928" cy="1801368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895088" y="6608064"/>
            <a:ext cx="1962912" cy="3294888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4407408"/>
            <a:ext cx="2874264" cy="221589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1316736" cy="1453896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71695" y="6874657"/>
            <a:ext cx="6649720" cy="2858135"/>
          </a:xfrm>
          <a:custGeom>
            <a:avLst/>
            <a:gdLst/>
            <a:ahLst/>
            <a:cxnLst/>
            <a:rect l="l" t="t" r="r" b="b"/>
            <a:pathLst>
              <a:path w="6649720" h="2858134">
                <a:moveTo>
                  <a:pt x="6649132" y="0"/>
                </a:moveTo>
                <a:lnTo>
                  <a:pt x="0" y="0"/>
                </a:lnTo>
                <a:lnTo>
                  <a:pt x="0" y="2858069"/>
                </a:lnTo>
                <a:lnTo>
                  <a:pt x="6649132" y="2858069"/>
                </a:lnTo>
                <a:lnTo>
                  <a:pt x="6649132" y="0"/>
                </a:lnTo>
                <a:close/>
              </a:path>
            </a:pathLst>
          </a:custGeom>
          <a:solidFill>
            <a:srgbClr val="00FF00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148071" y="7324343"/>
            <a:ext cx="1216152" cy="1194816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925823" y="7946135"/>
            <a:ext cx="512063" cy="50291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6858000" cy="9906000"/>
          </a:xfrm>
          <a:custGeom>
            <a:avLst/>
            <a:gdLst/>
            <a:ahLst/>
            <a:cxnLst/>
            <a:rect l="l" t="t" r="r" b="b"/>
            <a:pathLst>
              <a:path w="6858000" h="9906000">
                <a:moveTo>
                  <a:pt x="6858000" y="0"/>
                </a:moveTo>
                <a:lnTo>
                  <a:pt x="0" y="0"/>
                </a:lnTo>
                <a:lnTo>
                  <a:pt x="0" y="9905999"/>
                </a:lnTo>
                <a:lnTo>
                  <a:pt x="6858000" y="9905999"/>
                </a:lnTo>
                <a:lnTo>
                  <a:pt x="6858000" y="0"/>
                </a:lnTo>
                <a:close/>
              </a:path>
            </a:pathLst>
          </a:custGeom>
          <a:solidFill>
            <a:srgbClr val="C6D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444752"/>
            <a:ext cx="1319784" cy="301142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80488" y="6608064"/>
            <a:ext cx="2517648" cy="329488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166615" y="2703576"/>
            <a:ext cx="2682240" cy="172212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294632" y="0"/>
            <a:ext cx="2554223" cy="270662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16736" y="0"/>
            <a:ext cx="2980943" cy="273100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874264" y="4239767"/>
            <a:ext cx="3977640" cy="2383536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6623303"/>
            <a:ext cx="2383536" cy="3279648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16736" y="2724911"/>
            <a:ext cx="2852928" cy="1801368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895088" y="6608064"/>
            <a:ext cx="1962912" cy="3294888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0" y="4407408"/>
            <a:ext cx="2874264" cy="221589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0"/>
            <a:ext cx="1316736" cy="14538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3000" y="400812"/>
            <a:ext cx="6092190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278380"/>
            <a:ext cx="617220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9212580"/>
            <a:ext cx="219456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5.png"/><Relationship Id="rId18" Type="http://schemas.openxmlformats.org/officeDocument/2006/relationships/hyperlink" Target="http://www.climatechangesolutions.co.uk/" TargetMode="External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12" Type="http://schemas.openxmlformats.org/officeDocument/2006/relationships/image" Target="../media/image24.png"/><Relationship Id="rId17" Type="http://schemas.openxmlformats.org/officeDocument/2006/relationships/hyperlink" Target="mailto:tony@climatechangesolutions.co.uk" TargetMode="External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11" Type="http://schemas.openxmlformats.org/officeDocument/2006/relationships/image" Target="../media/image23.jpg"/><Relationship Id="rId5" Type="http://schemas.openxmlformats.org/officeDocument/2006/relationships/image" Target="../media/image17.jpg"/><Relationship Id="rId15" Type="http://schemas.openxmlformats.org/officeDocument/2006/relationships/image" Target="../media/image27.png"/><Relationship Id="rId10" Type="http://schemas.openxmlformats.org/officeDocument/2006/relationships/image" Target="../media/image22.jpg"/><Relationship Id="rId19" Type="http://schemas.openxmlformats.org/officeDocument/2006/relationships/image" Target="../media/image29.png"/><Relationship Id="rId4" Type="http://schemas.openxmlformats.org/officeDocument/2006/relationships/image" Target="../media/image16.jpg"/><Relationship Id="rId9" Type="http://schemas.openxmlformats.org/officeDocument/2006/relationships/image" Target="../media/image21.jp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0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4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58000" cy="1414780"/>
          </a:xfrm>
          <a:custGeom>
            <a:avLst/>
            <a:gdLst/>
            <a:ahLst/>
            <a:cxnLst/>
            <a:rect l="l" t="t" r="r" b="b"/>
            <a:pathLst>
              <a:path w="6858000" h="1414780">
                <a:moveTo>
                  <a:pt x="0" y="1414637"/>
                </a:moveTo>
                <a:lnTo>
                  <a:pt x="6858000" y="1414637"/>
                </a:lnTo>
                <a:lnTo>
                  <a:pt x="6858000" y="0"/>
                </a:lnTo>
                <a:lnTo>
                  <a:pt x="0" y="0"/>
                </a:lnTo>
                <a:lnTo>
                  <a:pt x="0" y="1414637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706750"/>
            <a:ext cx="6858000" cy="8199755"/>
          </a:xfrm>
          <a:custGeom>
            <a:avLst/>
            <a:gdLst/>
            <a:ahLst/>
            <a:cxnLst/>
            <a:rect l="l" t="t" r="r" b="b"/>
            <a:pathLst>
              <a:path w="6858000" h="8199755">
                <a:moveTo>
                  <a:pt x="0" y="8199249"/>
                </a:moveTo>
                <a:lnTo>
                  <a:pt x="6858000" y="8199249"/>
                </a:lnTo>
                <a:lnTo>
                  <a:pt x="6858000" y="0"/>
                </a:lnTo>
                <a:lnTo>
                  <a:pt x="0" y="0"/>
                </a:lnTo>
                <a:lnTo>
                  <a:pt x="0" y="8199249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-19050" y="426063"/>
            <a:ext cx="6882765" cy="1299845"/>
            <a:chOff x="-19050" y="426063"/>
            <a:chExt cx="6882765" cy="1299845"/>
          </a:xfrm>
        </p:grpSpPr>
        <p:sp>
          <p:nvSpPr>
            <p:cNvPr id="5" name="object 5"/>
            <p:cNvSpPr/>
            <p:nvPr/>
          </p:nvSpPr>
          <p:spPr>
            <a:xfrm>
              <a:off x="0" y="1414637"/>
              <a:ext cx="6844665" cy="292735"/>
            </a:xfrm>
            <a:custGeom>
              <a:avLst/>
              <a:gdLst/>
              <a:ahLst/>
              <a:cxnLst/>
              <a:rect l="l" t="t" r="r" b="b"/>
              <a:pathLst>
                <a:path w="6844665" h="292735">
                  <a:moveTo>
                    <a:pt x="0" y="292112"/>
                  </a:moveTo>
                  <a:lnTo>
                    <a:pt x="0" y="0"/>
                  </a:lnTo>
                  <a:lnTo>
                    <a:pt x="6844607" y="0"/>
                  </a:lnTo>
                  <a:lnTo>
                    <a:pt x="6844607" y="292112"/>
                  </a:lnTo>
                  <a:lnTo>
                    <a:pt x="0" y="2921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414637"/>
              <a:ext cx="6844665" cy="292735"/>
            </a:xfrm>
            <a:custGeom>
              <a:avLst/>
              <a:gdLst/>
              <a:ahLst/>
              <a:cxnLst/>
              <a:rect l="l" t="t" r="r" b="b"/>
              <a:pathLst>
                <a:path w="6844665" h="292735">
                  <a:moveTo>
                    <a:pt x="0" y="0"/>
                  </a:moveTo>
                  <a:lnTo>
                    <a:pt x="6844608" y="0"/>
                  </a:lnTo>
                  <a:lnTo>
                    <a:pt x="6844608" y="292112"/>
                  </a:lnTo>
                  <a:lnTo>
                    <a:pt x="0" y="292112"/>
                  </a:lnTo>
                </a:path>
              </a:pathLst>
            </a:custGeom>
            <a:ln w="38100">
              <a:solidFill>
                <a:srgbClr val="8EB4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26063"/>
              <a:ext cx="6820272" cy="98477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26497" y="1434083"/>
            <a:ext cx="60058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Launch</a:t>
            </a:r>
            <a:r>
              <a:rPr sz="1400" spc="-10" dirty="0">
                <a:latin typeface="Calibri"/>
                <a:cs typeface="Calibri"/>
              </a:rPr>
              <a:t> event:</a:t>
            </a:r>
            <a:r>
              <a:rPr sz="1400" spc="-5" dirty="0">
                <a:latin typeface="Calibri"/>
                <a:cs typeface="Calibri"/>
              </a:rPr>
              <a:t> 27/10/2021 </a:t>
            </a:r>
            <a:r>
              <a:rPr sz="1400" spc="-10" dirty="0">
                <a:latin typeface="Calibri"/>
                <a:cs typeface="Calibri"/>
              </a:rPr>
              <a:t>United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Reform </a:t>
            </a:r>
            <a:r>
              <a:rPr sz="1400" spc="-10" dirty="0">
                <a:latin typeface="Calibri"/>
                <a:cs typeface="Calibri"/>
              </a:rPr>
              <a:t>Church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10 </a:t>
            </a:r>
            <a:r>
              <a:rPr sz="1400" spc="-10" dirty="0">
                <a:latin typeface="Calibri"/>
                <a:cs typeface="Calibri"/>
              </a:rPr>
              <a:t>Warwick </a:t>
            </a:r>
            <a:r>
              <a:rPr sz="1400" dirty="0">
                <a:latin typeface="Calibri"/>
                <a:cs typeface="Calibri"/>
              </a:rPr>
              <a:t>Rd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Coventry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CV1 1EX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6173" y="113283"/>
            <a:ext cx="60032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Calibri"/>
                <a:cs typeface="Calibri"/>
              </a:rPr>
              <a:t>Responding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locally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to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the</a:t>
            </a:r>
            <a:r>
              <a:rPr sz="1600" b="1" spc="36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2030</a:t>
            </a:r>
            <a:r>
              <a:rPr sz="1600" b="1" spc="36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UN</a:t>
            </a:r>
            <a:r>
              <a:rPr sz="1600" b="1" spc="36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Global </a:t>
            </a:r>
            <a:r>
              <a:rPr sz="1600" b="1" spc="-15" dirty="0">
                <a:latin typeface="Calibri"/>
                <a:cs typeface="Calibri"/>
              </a:rPr>
              <a:t>Climate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Change</a:t>
            </a:r>
            <a:r>
              <a:rPr sz="1600" b="1" spc="36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Emergency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37636" y="343915"/>
            <a:ext cx="5962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Making</a:t>
            </a:r>
            <a:r>
              <a:rPr sz="3600" spc="-25" dirty="0"/>
              <a:t> </a:t>
            </a:r>
            <a:r>
              <a:rPr sz="3600" spc="-15" dirty="0"/>
              <a:t>Coventry’s</a:t>
            </a:r>
            <a:r>
              <a:rPr sz="3600" spc="-25" dirty="0"/>
              <a:t> </a:t>
            </a:r>
            <a:r>
              <a:rPr sz="3600" spc="-5" dirty="0"/>
              <a:t>Solar</a:t>
            </a:r>
            <a:r>
              <a:rPr sz="3600" spc="-30" dirty="0"/>
              <a:t> </a:t>
            </a:r>
            <a:r>
              <a:rPr sz="3600" spc="-10" dirty="0"/>
              <a:t>Future</a:t>
            </a:r>
            <a:endParaRPr sz="3600"/>
          </a:p>
        </p:txBody>
      </p:sp>
      <p:sp>
        <p:nvSpPr>
          <p:cNvPr id="11" name="object 11"/>
          <p:cNvSpPr txBox="1"/>
          <p:nvPr/>
        </p:nvSpPr>
        <p:spPr>
          <a:xfrm>
            <a:off x="3186284" y="1740916"/>
            <a:ext cx="3577590" cy="7227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latin typeface="Tahoma"/>
                <a:cs typeface="Tahoma"/>
              </a:rPr>
              <a:t>J</a:t>
            </a:r>
            <a:r>
              <a:rPr sz="1600" b="1" spc="-35" dirty="0">
                <a:latin typeface="Tahoma"/>
                <a:cs typeface="Tahoma"/>
              </a:rPr>
              <a:t>o</a:t>
            </a:r>
            <a:r>
              <a:rPr sz="1600" b="1" spc="-80" dirty="0">
                <a:latin typeface="Tahoma"/>
                <a:cs typeface="Tahoma"/>
              </a:rPr>
              <a:t>u</a:t>
            </a:r>
            <a:r>
              <a:rPr sz="1600" b="1" spc="-40" dirty="0">
                <a:latin typeface="Tahoma"/>
                <a:cs typeface="Tahoma"/>
              </a:rPr>
              <a:t>r</a:t>
            </a:r>
            <a:r>
              <a:rPr sz="1600" b="1" spc="-90" dirty="0">
                <a:latin typeface="Tahoma"/>
                <a:cs typeface="Tahoma"/>
              </a:rPr>
              <a:t>n</a:t>
            </a:r>
            <a:r>
              <a:rPr sz="1600" b="1" spc="-40" dirty="0">
                <a:latin typeface="Tahoma"/>
                <a:cs typeface="Tahoma"/>
              </a:rPr>
              <a:t>e</a:t>
            </a:r>
            <a:r>
              <a:rPr sz="1600" b="1" spc="50" dirty="0">
                <a:latin typeface="Tahoma"/>
                <a:cs typeface="Tahoma"/>
              </a:rPr>
              <a:t>y</a:t>
            </a:r>
            <a:r>
              <a:rPr sz="1600" b="1" spc="-30" dirty="0">
                <a:latin typeface="Tahoma"/>
                <a:cs typeface="Tahoma"/>
              </a:rPr>
              <a:t> </a:t>
            </a:r>
            <a:r>
              <a:rPr sz="1600" b="1" spc="-145" dirty="0">
                <a:latin typeface="Tahoma"/>
                <a:cs typeface="Tahoma"/>
              </a:rPr>
              <a:t>t</a:t>
            </a:r>
            <a:r>
              <a:rPr sz="1600" b="1" dirty="0">
                <a:latin typeface="Tahoma"/>
                <a:cs typeface="Tahoma"/>
              </a:rPr>
              <a:t>o</a:t>
            </a:r>
            <a:r>
              <a:rPr sz="1600" b="1" spc="-35" dirty="0">
                <a:latin typeface="Tahoma"/>
                <a:cs typeface="Tahoma"/>
              </a:rPr>
              <a:t> </a:t>
            </a:r>
            <a:r>
              <a:rPr sz="1600" b="1" spc="-145">
                <a:latin typeface="Tahoma"/>
                <a:cs typeface="Tahoma"/>
              </a:rPr>
              <a:t>t</a:t>
            </a:r>
            <a:r>
              <a:rPr sz="1600" b="1" spc="-90">
                <a:latin typeface="Tahoma"/>
                <a:cs typeface="Tahoma"/>
              </a:rPr>
              <a:t>h</a:t>
            </a:r>
            <a:r>
              <a:rPr sz="1600" b="1" spc="-35">
                <a:latin typeface="Tahoma"/>
                <a:cs typeface="Tahoma"/>
              </a:rPr>
              <a:t>e </a:t>
            </a:r>
            <a:r>
              <a:rPr lang="en-US" sz="1600" b="1" spc="-165">
                <a:latin typeface="Tahoma"/>
                <a:cs typeface="Tahoma"/>
              </a:rPr>
              <a:t>cl</a:t>
            </a:r>
            <a:r>
              <a:rPr sz="1600" b="1" spc="-40">
                <a:latin typeface="Tahoma"/>
                <a:cs typeface="Tahoma"/>
              </a:rPr>
              <a:t>e</a:t>
            </a:r>
            <a:r>
              <a:rPr sz="1600" b="1" spc="20">
                <a:latin typeface="Tahoma"/>
                <a:cs typeface="Tahoma"/>
              </a:rPr>
              <a:t>a</a:t>
            </a:r>
            <a:r>
              <a:rPr sz="1600" b="1" spc="-85">
                <a:latin typeface="Tahoma"/>
                <a:cs typeface="Tahoma"/>
              </a:rPr>
              <a:t>n</a:t>
            </a:r>
            <a:r>
              <a:rPr sz="1600" b="1" spc="-35">
                <a:latin typeface="Tahoma"/>
                <a:cs typeface="Tahoma"/>
              </a:rPr>
              <a:t> </a:t>
            </a:r>
            <a:r>
              <a:rPr sz="1600" b="1" spc="-30" dirty="0">
                <a:latin typeface="Tahoma"/>
                <a:cs typeface="Tahoma"/>
              </a:rPr>
              <a:t>gr</a:t>
            </a:r>
            <a:r>
              <a:rPr sz="1600" b="1" spc="-40" dirty="0">
                <a:latin typeface="Tahoma"/>
                <a:cs typeface="Tahoma"/>
              </a:rPr>
              <a:t>ee</a:t>
            </a:r>
            <a:r>
              <a:rPr sz="1600" b="1" spc="-85" dirty="0">
                <a:latin typeface="Tahoma"/>
                <a:cs typeface="Tahoma"/>
              </a:rPr>
              <a:t>n</a:t>
            </a:r>
            <a:r>
              <a:rPr sz="1600" b="1" spc="-35" dirty="0">
                <a:latin typeface="Tahoma"/>
                <a:cs typeface="Tahoma"/>
              </a:rPr>
              <a:t> </a:t>
            </a:r>
            <a:r>
              <a:rPr sz="1600" b="1" spc="-65" dirty="0">
                <a:latin typeface="Tahoma"/>
                <a:cs typeface="Tahoma"/>
              </a:rPr>
              <a:t>f</a:t>
            </a:r>
            <a:r>
              <a:rPr sz="1600" b="1" spc="-80" dirty="0">
                <a:latin typeface="Tahoma"/>
                <a:cs typeface="Tahoma"/>
              </a:rPr>
              <a:t>u</a:t>
            </a:r>
            <a:r>
              <a:rPr sz="1600" b="1" spc="-145" dirty="0">
                <a:latin typeface="Tahoma"/>
                <a:cs typeface="Tahoma"/>
              </a:rPr>
              <a:t>t</a:t>
            </a:r>
            <a:r>
              <a:rPr sz="1600" b="1" spc="-80" dirty="0">
                <a:latin typeface="Tahoma"/>
                <a:cs typeface="Tahoma"/>
              </a:rPr>
              <a:t>u</a:t>
            </a:r>
            <a:r>
              <a:rPr sz="1600" b="1" spc="-40" dirty="0">
                <a:latin typeface="Tahoma"/>
                <a:cs typeface="Tahoma"/>
              </a:rPr>
              <a:t>r</a:t>
            </a:r>
            <a:r>
              <a:rPr sz="1600" b="1" spc="-35" dirty="0">
                <a:latin typeface="Tahoma"/>
                <a:cs typeface="Tahoma"/>
              </a:rPr>
              <a:t>e</a:t>
            </a:r>
            <a:endParaRPr sz="1600">
              <a:latin typeface="Tahoma"/>
              <a:cs typeface="Tahoma"/>
            </a:endParaRPr>
          </a:p>
          <a:p>
            <a:pPr marL="12700" marR="6985" algn="just">
              <a:lnSpc>
                <a:spcPct val="119700"/>
              </a:lnSpc>
              <a:spcBef>
                <a:spcPts val="620"/>
              </a:spcBef>
            </a:pPr>
            <a:r>
              <a:rPr sz="1100" spc="15" dirty="0">
                <a:latin typeface="Calibri"/>
                <a:cs typeface="Calibri"/>
              </a:rPr>
              <a:t>The</a:t>
            </a:r>
            <a:r>
              <a:rPr sz="1100" spc="20" dirty="0">
                <a:latin typeface="Calibri"/>
                <a:cs typeface="Calibri"/>
              </a:rPr>
              <a:t> 2014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b="1" spc="15" dirty="0">
                <a:latin typeface="Calibri"/>
                <a:cs typeface="Calibri"/>
              </a:rPr>
              <a:t>Road</a:t>
            </a:r>
            <a:r>
              <a:rPr sz="1100" b="1" spc="20" dirty="0">
                <a:latin typeface="Calibri"/>
                <a:cs typeface="Calibri"/>
              </a:rPr>
              <a:t> </a:t>
            </a:r>
            <a:r>
              <a:rPr sz="1100" b="1" spc="15" dirty="0">
                <a:latin typeface="Calibri"/>
                <a:cs typeface="Calibri"/>
              </a:rPr>
              <a:t>Map</a:t>
            </a:r>
            <a:r>
              <a:rPr sz="1100" b="1" spc="20" dirty="0">
                <a:latin typeface="Calibri"/>
                <a:cs typeface="Calibri"/>
              </a:rPr>
              <a:t> </a:t>
            </a:r>
            <a:r>
              <a:rPr sz="1100" b="1" spc="5" dirty="0">
                <a:latin typeface="Calibri"/>
                <a:cs typeface="Calibri"/>
              </a:rPr>
              <a:t>to</a:t>
            </a:r>
            <a:r>
              <a:rPr sz="1100" b="1" spc="1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a</a:t>
            </a:r>
            <a:r>
              <a:rPr sz="1100" b="1" spc="5" dirty="0">
                <a:latin typeface="Calibri"/>
                <a:cs typeface="Calibri"/>
              </a:rPr>
              <a:t> </a:t>
            </a:r>
            <a:r>
              <a:rPr sz="1100" b="1" spc="15" dirty="0">
                <a:latin typeface="Calibri"/>
                <a:cs typeface="Calibri"/>
              </a:rPr>
              <a:t>Brighter</a:t>
            </a:r>
            <a:r>
              <a:rPr sz="1100" b="1" spc="20" dirty="0">
                <a:latin typeface="Calibri"/>
                <a:cs typeface="Calibri"/>
              </a:rPr>
              <a:t> </a:t>
            </a:r>
            <a:r>
              <a:rPr sz="1100" b="1" spc="15" dirty="0">
                <a:latin typeface="Calibri"/>
                <a:cs typeface="Calibri"/>
              </a:rPr>
              <a:t>Future  </a:t>
            </a:r>
            <a:r>
              <a:rPr sz="1100" spc="20" dirty="0">
                <a:latin typeface="Calibri"/>
                <a:cs typeface="Calibri"/>
              </a:rPr>
              <a:t>Government 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15" dirty="0">
                <a:latin typeface="Calibri"/>
                <a:cs typeface="Calibri"/>
              </a:rPr>
              <a:t>report indicated </a:t>
            </a:r>
            <a:r>
              <a:rPr sz="1100" spc="10" dirty="0">
                <a:latin typeface="Calibri"/>
                <a:cs typeface="Calibri"/>
              </a:rPr>
              <a:t>the </a:t>
            </a:r>
            <a:r>
              <a:rPr sz="1100" spc="15" dirty="0">
                <a:latin typeface="Calibri"/>
                <a:cs typeface="Calibri"/>
              </a:rPr>
              <a:t>potential </a:t>
            </a:r>
            <a:r>
              <a:rPr sz="1100" spc="10" dirty="0">
                <a:latin typeface="Calibri"/>
                <a:cs typeface="Calibri"/>
              </a:rPr>
              <a:t>for </a:t>
            </a:r>
            <a:r>
              <a:rPr sz="1100" spc="20" dirty="0">
                <a:latin typeface="Calibri"/>
                <a:cs typeface="Calibri"/>
              </a:rPr>
              <a:t>250,000 </a:t>
            </a:r>
            <a:r>
              <a:rPr sz="1100" spc="15" dirty="0">
                <a:latin typeface="Calibri"/>
                <a:cs typeface="Calibri"/>
              </a:rPr>
              <a:t>hectares of </a:t>
            </a:r>
            <a:r>
              <a:rPr sz="1100" spc="10" dirty="0">
                <a:latin typeface="Calibri"/>
                <a:cs typeface="Calibri"/>
              </a:rPr>
              <a:t>flat, </a:t>
            </a:r>
            <a:r>
              <a:rPr sz="1100" spc="15" dirty="0">
                <a:latin typeface="Calibri"/>
                <a:cs typeface="Calibri"/>
              </a:rPr>
              <a:t> south </a:t>
            </a:r>
            <a:r>
              <a:rPr sz="1100" spc="10" dirty="0">
                <a:latin typeface="Calibri"/>
                <a:cs typeface="Calibri"/>
              </a:rPr>
              <a:t>facing </a:t>
            </a:r>
            <a:r>
              <a:rPr sz="1100" spc="20" dirty="0">
                <a:latin typeface="Calibri"/>
                <a:cs typeface="Calibri"/>
              </a:rPr>
              <a:t>commercial </a:t>
            </a:r>
            <a:r>
              <a:rPr sz="1100" spc="15" dirty="0">
                <a:latin typeface="Calibri"/>
                <a:cs typeface="Calibri"/>
              </a:rPr>
              <a:t>roofs </a:t>
            </a:r>
            <a:r>
              <a:rPr sz="1100" spc="10" dirty="0">
                <a:latin typeface="Calibri"/>
                <a:cs typeface="Calibri"/>
              </a:rPr>
              <a:t>for solar </a:t>
            </a:r>
            <a:r>
              <a:rPr sz="1100" spc="15" dirty="0">
                <a:latin typeface="Calibri"/>
                <a:cs typeface="Calibri"/>
              </a:rPr>
              <a:t>panel installations, 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10" dirty="0">
                <a:latin typeface="Calibri"/>
                <a:cs typeface="Calibri"/>
              </a:rPr>
              <a:t>turning</a:t>
            </a:r>
            <a:r>
              <a:rPr sz="1100" spc="15" dirty="0">
                <a:latin typeface="Calibri"/>
                <a:cs typeface="Calibri"/>
              </a:rPr>
              <a:t> them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10" dirty="0">
                <a:latin typeface="Calibri"/>
                <a:cs typeface="Calibri"/>
              </a:rPr>
              <a:t>into</a:t>
            </a:r>
            <a:r>
              <a:rPr sz="1100" spc="15" dirty="0">
                <a:latin typeface="Calibri"/>
                <a:cs typeface="Calibri"/>
              </a:rPr>
              <a:t> local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15" dirty="0">
                <a:latin typeface="Calibri"/>
                <a:cs typeface="Calibri"/>
              </a:rPr>
              <a:t>green</a:t>
            </a:r>
            <a:r>
              <a:rPr sz="1100" spc="20" dirty="0">
                <a:latin typeface="Calibri"/>
                <a:cs typeface="Calibri"/>
              </a:rPr>
              <a:t> power </a:t>
            </a:r>
            <a:r>
              <a:rPr sz="1100" spc="15" dirty="0">
                <a:latin typeface="Calibri"/>
                <a:cs typeface="Calibri"/>
              </a:rPr>
              <a:t>stations.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10" dirty="0">
                <a:latin typeface="Calibri"/>
                <a:cs typeface="Calibri"/>
              </a:rPr>
              <a:t>By</a:t>
            </a:r>
            <a:r>
              <a:rPr sz="1100" spc="15" dirty="0">
                <a:latin typeface="Calibri"/>
                <a:cs typeface="Calibri"/>
              </a:rPr>
              <a:t> adding 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10" dirty="0">
                <a:latin typeface="Calibri"/>
                <a:cs typeface="Calibri"/>
              </a:rPr>
              <a:t>public </a:t>
            </a:r>
            <a:r>
              <a:rPr sz="1100" spc="15" dirty="0">
                <a:latin typeface="Calibri"/>
                <a:cs typeface="Calibri"/>
              </a:rPr>
              <a:t>sector </a:t>
            </a:r>
            <a:r>
              <a:rPr sz="1100" spc="20" dirty="0">
                <a:latin typeface="Calibri"/>
                <a:cs typeface="Calibri"/>
              </a:rPr>
              <a:t>(government </a:t>
            </a:r>
            <a:r>
              <a:rPr sz="1100" spc="10" dirty="0">
                <a:latin typeface="Calibri"/>
                <a:cs typeface="Calibri"/>
              </a:rPr>
              <a:t>buildings, </a:t>
            </a:r>
            <a:r>
              <a:rPr sz="1100" spc="15" dirty="0">
                <a:latin typeface="Calibri"/>
                <a:cs typeface="Calibri"/>
              </a:rPr>
              <a:t>universities, colleges, 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15" dirty="0">
                <a:latin typeface="Calibri"/>
                <a:cs typeface="Calibri"/>
              </a:rPr>
              <a:t>school,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15" dirty="0">
                <a:latin typeface="Calibri"/>
                <a:cs typeface="Calibri"/>
              </a:rPr>
              <a:t>hospitals)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10" dirty="0">
                <a:latin typeface="Calibri"/>
                <a:cs typeface="Calibri"/>
              </a:rPr>
              <a:t>as</a:t>
            </a:r>
            <a:r>
              <a:rPr sz="1100" spc="15" dirty="0">
                <a:latin typeface="Calibri"/>
                <a:cs typeface="Calibri"/>
              </a:rPr>
              <a:t> well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10" dirty="0">
                <a:latin typeface="Calibri"/>
                <a:cs typeface="Calibri"/>
              </a:rPr>
              <a:t>as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10" dirty="0">
                <a:latin typeface="Calibri"/>
                <a:cs typeface="Calibri"/>
              </a:rPr>
              <a:t>third</a:t>
            </a:r>
            <a:r>
              <a:rPr sz="1100" spc="15" dirty="0">
                <a:latin typeface="Calibri"/>
                <a:cs typeface="Calibri"/>
              </a:rPr>
              <a:t> sector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10" dirty="0">
                <a:latin typeface="Calibri"/>
                <a:cs typeface="Calibri"/>
              </a:rPr>
              <a:t>(faith</a:t>
            </a:r>
            <a:r>
              <a:rPr sz="1100" spc="15" dirty="0">
                <a:latin typeface="Calibri"/>
                <a:cs typeface="Calibri"/>
              </a:rPr>
              <a:t> centers, 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15" dirty="0">
                <a:latin typeface="Calibri"/>
                <a:cs typeface="Calibri"/>
              </a:rPr>
              <a:t>housing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15" dirty="0">
                <a:latin typeface="Calibri"/>
                <a:cs typeface="Calibri"/>
              </a:rPr>
              <a:t>association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10" dirty="0">
                <a:latin typeface="Calibri"/>
                <a:cs typeface="Calibri"/>
              </a:rPr>
              <a:t>etc.)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10" dirty="0">
                <a:latin typeface="Calibri"/>
                <a:cs typeface="Calibri"/>
              </a:rPr>
              <a:t>this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10" dirty="0">
                <a:latin typeface="Calibri"/>
                <a:cs typeface="Calibri"/>
              </a:rPr>
              <a:t>can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10" dirty="0">
                <a:latin typeface="Calibri"/>
                <a:cs typeface="Calibri"/>
              </a:rPr>
              <a:t>be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15" dirty="0">
                <a:latin typeface="Calibri"/>
                <a:cs typeface="Calibri"/>
              </a:rPr>
              <a:t>doubled.</a:t>
            </a:r>
            <a:endParaRPr sz="1100">
              <a:latin typeface="Calibri"/>
              <a:cs typeface="Calibri"/>
            </a:endParaRPr>
          </a:p>
          <a:p>
            <a:pPr marL="12700" marR="8255" algn="just">
              <a:lnSpc>
                <a:spcPct val="121100"/>
              </a:lnSpc>
              <a:spcBef>
                <a:spcPts val="610"/>
              </a:spcBef>
            </a:pPr>
            <a:r>
              <a:rPr sz="1100" spc="15" dirty="0">
                <a:latin typeface="Calibri"/>
                <a:cs typeface="Calibri"/>
              </a:rPr>
              <a:t>CCS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10" dirty="0">
                <a:latin typeface="Calibri"/>
                <a:cs typeface="Calibri"/>
              </a:rPr>
              <a:t>Ltd</a:t>
            </a:r>
            <a:r>
              <a:rPr sz="1100" spc="15" dirty="0">
                <a:latin typeface="Calibri"/>
                <a:cs typeface="Calibri"/>
              </a:rPr>
              <a:t> supported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10" dirty="0">
                <a:latin typeface="Calibri"/>
                <a:cs typeface="Calibri"/>
              </a:rPr>
              <a:t>by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20" dirty="0">
                <a:latin typeface="Calibri"/>
                <a:cs typeface="Calibri"/>
              </a:rPr>
              <a:t>Warwick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15" dirty="0">
                <a:latin typeface="Calibri"/>
                <a:cs typeface="Calibri"/>
              </a:rPr>
              <a:t>University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15" dirty="0">
                <a:latin typeface="Calibri"/>
                <a:cs typeface="Calibri"/>
              </a:rPr>
              <a:t>students 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15" dirty="0">
                <a:latin typeface="Calibri"/>
                <a:cs typeface="Calibri"/>
              </a:rPr>
              <a:t>undertook </a:t>
            </a:r>
            <a:r>
              <a:rPr sz="1100" spc="10" dirty="0">
                <a:latin typeface="Calibri"/>
                <a:cs typeface="Calibri"/>
              </a:rPr>
              <a:t>an </a:t>
            </a:r>
            <a:r>
              <a:rPr sz="1100" b="1" spc="10" dirty="0">
                <a:latin typeface="Calibri"/>
                <a:cs typeface="Calibri"/>
              </a:rPr>
              <a:t>initial </a:t>
            </a:r>
            <a:r>
              <a:rPr sz="1100" b="1" spc="15" dirty="0">
                <a:latin typeface="Calibri"/>
                <a:cs typeface="Calibri"/>
              </a:rPr>
              <a:t>mapping </a:t>
            </a:r>
            <a:r>
              <a:rPr sz="1100" spc="15" dirty="0">
                <a:latin typeface="Calibri"/>
                <a:cs typeface="Calibri"/>
              </a:rPr>
              <a:t>of </a:t>
            </a:r>
            <a:r>
              <a:rPr sz="1100" spc="10" dirty="0">
                <a:latin typeface="Calibri"/>
                <a:cs typeface="Calibri"/>
              </a:rPr>
              <a:t>larger building </a:t>
            </a:r>
            <a:r>
              <a:rPr sz="1100" spc="15" dirty="0">
                <a:latin typeface="Calibri"/>
                <a:cs typeface="Calibri"/>
              </a:rPr>
              <a:t>roofs </a:t>
            </a:r>
            <a:r>
              <a:rPr sz="1100" spc="10" dirty="0">
                <a:latin typeface="Calibri"/>
                <a:cs typeface="Calibri"/>
              </a:rPr>
              <a:t>and </a:t>
            </a:r>
            <a:r>
              <a:rPr sz="1100" spc="15" dirty="0">
                <a:latin typeface="Calibri"/>
                <a:cs typeface="Calibri"/>
              </a:rPr>
              <a:t> associated </a:t>
            </a:r>
            <a:r>
              <a:rPr sz="1100" spc="10" dirty="0">
                <a:latin typeface="Calibri"/>
                <a:cs typeface="Calibri"/>
              </a:rPr>
              <a:t>car park </a:t>
            </a:r>
            <a:r>
              <a:rPr sz="1100" spc="15" dirty="0">
                <a:latin typeface="Calibri"/>
                <a:cs typeface="Calibri"/>
              </a:rPr>
              <a:t>clusters </a:t>
            </a:r>
            <a:r>
              <a:rPr sz="1100" spc="5" dirty="0">
                <a:latin typeface="Calibri"/>
                <a:cs typeface="Calibri"/>
              </a:rPr>
              <a:t>in </a:t>
            </a:r>
            <a:r>
              <a:rPr sz="1100" spc="20" dirty="0">
                <a:latin typeface="Calibri"/>
                <a:cs typeface="Calibri"/>
              </a:rPr>
              <a:t>Coventry. We </a:t>
            </a:r>
            <a:r>
              <a:rPr sz="1100" spc="5" dirty="0">
                <a:latin typeface="Calibri"/>
                <a:cs typeface="Calibri"/>
              </a:rPr>
              <a:t>first </a:t>
            </a:r>
            <a:r>
              <a:rPr sz="1100" spc="15" dirty="0">
                <a:latin typeface="Calibri"/>
                <a:cs typeface="Calibri"/>
              </a:rPr>
              <a:t>started 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15" dirty="0">
                <a:latin typeface="Calibri"/>
                <a:cs typeface="Calibri"/>
              </a:rPr>
              <a:t>with both </a:t>
            </a:r>
            <a:r>
              <a:rPr sz="1100" spc="10" dirty="0">
                <a:latin typeface="Calibri"/>
                <a:cs typeface="Calibri"/>
              </a:rPr>
              <a:t>sides </a:t>
            </a:r>
            <a:r>
              <a:rPr sz="1100" spc="15" dirty="0">
                <a:latin typeface="Calibri"/>
                <a:cs typeface="Calibri"/>
              </a:rPr>
              <a:t>of Coventry’s </a:t>
            </a:r>
            <a:r>
              <a:rPr sz="1100" dirty="0">
                <a:latin typeface="Calibri"/>
                <a:cs typeface="Calibri"/>
              </a:rPr>
              <a:t>5</a:t>
            </a:r>
            <a:r>
              <a:rPr sz="1100" spc="2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½</a:t>
            </a:r>
            <a:r>
              <a:rPr sz="1100" spc="250" dirty="0">
                <a:latin typeface="Calibri"/>
                <a:cs typeface="Calibri"/>
              </a:rPr>
              <a:t> </a:t>
            </a:r>
            <a:r>
              <a:rPr sz="1100" spc="10" dirty="0">
                <a:latin typeface="Calibri"/>
                <a:cs typeface="Calibri"/>
              </a:rPr>
              <a:t>mile  canal, </a:t>
            </a:r>
            <a:r>
              <a:rPr sz="1100" spc="15" dirty="0">
                <a:latin typeface="Calibri"/>
                <a:cs typeface="Calibri"/>
              </a:rPr>
              <a:t>then </a:t>
            </a:r>
            <a:r>
              <a:rPr sz="1100" spc="20" dirty="0">
                <a:latin typeface="Calibri"/>
                <a:cs typeface="Calibri"/>
              </a:rPr>
              <a:t>moved 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15" dirty="0">
                <a:latin typeface="Calibri"/>
                <a:cs typeface="Calibri"/>
              </a:rPr>
              <a:t>on </a:t>
            </a:r>
            <a:r>
              <a:rPr sz="1100" spc="5" dirty="0">
                <a:latin typeface="Calibri"/>
                <a:cs typeface="Calibri"/>
              </a:rPr>
              <a:t>to </a:t>
            </a:r>
            <a:r>
              <a:rPr sz="1100" spc="10" dirty="0">
                <a:latin typeface="Calibri"/>
                <a:cs typeface="Calibri"/>
              </a:rPr>
              <a:t>the city </a:t>
            </a:r>
            <a:r>
              <a:rPr sz="1100" spc="15" dirty="0">
                <a:latin typeface="Calibri"/>
                <a:cs typeface="Calibri"/>
              </a:rPr>
              <a:t>centre within </a:t>
            </a:r>
            <a:r>
              <a:rPr sz="1100" spc="10" dirty="0">
                <a:latin typeface="Calibri"/>
                <a:cs typeface="Calibri"/>
              </a:rPr>
              <a:t>the ring </a:t>
            </a:r>
            <a:r>
              <a:rPr sz="1100" spc="15" dirty="0">
                <a:latin typeface="Calibri"/>
                <a:cs typeface="Calibri"/>
              </a:rPr>
              <a:t>road </a:t>
            </a:r>
            <a:r>
              <a:rPr sz="1100" spc="10" dirty="0">
                <a:latin typeface="Calibri"/>
                <a:cs typeface="Calibri"/>
              </a:rPr>
              <a:t>and </a:t>
            </a:r>
            <a:r>
              <a:rPr sz="1100" spc="15" dirty="0">
                <a:latin typeface="Calibri"/>
                <a:cs typeface="Calibri"/>
              </a:rPr>
              <a:t>have now 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15" dirty="0">
                <a:latin typeface="Calibri"/>
                <a:cs typeface="Calibri"/>
              </a:rPr>
              <a:t>mapped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20" dirty="0">
                <a:latin typeface="Calibri"/>
                <a:cs typeface="Calibri"/>
              </a:rPr>
              <a:t>over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10" dirty="0">
                <a:latin typeface="Calibri"/>
                <a:cs typeface="Calibri"/>
              </a:rPr>
              <a:t>half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15" dirty="0">
                <a:latin typeface="Calibri"/>
                <a:cs typeface="Calibri"/>
              </a:rPr>
              <a:t>of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15" dirty="0">
                <a:latin typeface="Calibri"/>
                <a:cs typeface="Calibri"/>
              </a:rPr>
              <a:t>Coventry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15" dirty="0">
                <a:latin typeface="Calibri"/>
                <a:cs typeface="Calibri"/>
              </a:rPr>
              <a:t>South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15" dirty="0">
                <a:latin typeface="Calibri"/>
                <a:cs typeface="Calibri"/>
              </a:rPr>
              <a:t>Constituency.</a:t>
            </a:r>
            <a:endParaRPr sz="1100">
              <a:latin typeface="Calibri"/>
              <a:cs typeface="Calibri"/>
            </a:endParaRPr>
          </a:p>
          <a:p>
            <a:pPr marL="12700" marR="5715" algn="just">
              <a:lnSpc>
                <a:spcPct val="121200"/>
              </a:lnSpc>
              <a:spcBef>
                <a:spcPts val="515"/>
              </a:spcBef>
            </a:pPr>
            <a:r>
              <a:rPr sz="1100" spc="15" dirty="0">
                <a:latin typeface="Calibri"/>
                <a:cs typeface="Calibri"/>
              </a:rPr>
              <a:t>There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5" dirty="0">
                <a:latin typeface="Calibri"/>
                <a:cs typeface="Calibri"/>
              </a:rPr>
              <a:t>is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15" dirty="0">
                <a:latin typeface="Calibri"/>
                <a:cs typeface="Calibri"/>
              </a:rPr>
              <a:t>potential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10" dirty="0">
                <a:latin typeface="Calibri"/>
                <a:cs typeface="Calibri"/>
              </a:rPr>
              <a:t>for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b="1" spc="20" dirty="0">
                <a:latin typeface="Calibri"/>
                <a:cs typeface="Calibri"/>
              </a:rPr>
              <a:t>288,000</a:t>
            </a:r>
            <a:r>
              <a:rPr sz="1100" b="1" spc="25" dirty="0">
                <a:latin typeface="Calibri"/>
                <a:cs typeface="Calibri"/>
              </a:rPr>
              <a:t> </a:t>
            </a:r>
            <a:r>
              <a:rPr sz="1100" b="1" spc="10" dirty="0">
                <a:latin typeface="Calibri"/>
                <a:cs typeface="Calibri"/>
              </a:rPr>
              <a:t>solar</a:t>
            </a:r>
            <a:r>
              <a:rPr sz="1100" b="1" spc="15" dirty="0">
                <a:latin typeface="Calibri"/>
                <a:cs typeface="Calibri"/>
              </a:rPr>
              <a:t> panels</a:t>
            </a:r>
            <a:r>
              <a:rPr sz="1100" b="1" spc="20" dirty="0">
                <a:latin typeface="Calibri"/>
                <a:cs typeface="Calibri"/>
              </a:rPr>
              <a:t> </a:t>
            </a:r>
            <a:r>
              <a:rPr sz="1100" spc="15" dirty="0">
                <a:latin typeface="Calibri"/>
                <a:cs typeface="Calibri"/>
              </a:rPr>
              <a:t>which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15" dirty="0">
                <a:latin typeface="Calibri"/>
                <a:cs typeface="Calibri"/>
              </a:rPr>
              <a:t>could 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15" dirty="0">
                <a:latin typeface="Calibri"/>
                <a:cs typeface="Calibri"/>
              </a:rPr>
              <a:t>generate </a:t>
            </a:r>
            <a:r>
              <a:rPr sz="1100" b="1" spc="20" dirty="0">
                <a:latin typeface="Calibri"/>
                <a:cs typeface="Calibri"/>
              </a:rPr>
              <a:t>93,200 MWh/ </a:t>
            </a:r>
            <a:r>
              <a:rPr sz="1100" b="1" spc="15" dirty="0">
                <a:latin typeface="Calibri"/>
                <a:cs typeface="Calibri"/>
              </a:rPr>
              <a:t>year</a:t>
            </a:r>
            <a:r>
              <a:rPr sz="1100" spc="15" dirty="0">
                <a:latin typeface="Calibri"/>
                <a:cs typeface="Calibri"/>
              </a:rPr>
              <a:t>. </a:t>
            </a:r>
            <a:r>
              <a:rPr sz="1100" spc="10" dirty="0">
                <a:latin typeface="Calibri"/>
                <a:cs typeface="Calibri"/>
              </a:rPr>
              <a:t>This finding </a:t>
            </a:r>
            <a:r>
              <a:rPr sz="1100" spc="15" dirty="0">
                <a:latin typeface="Calibri"/>
                <a:cs typeface="Calibri"/>
              </a:rPr>
              <a:t>was presented </a:t>
            </a:r>
            <a:r>
              <a:rPr sz="1100" spc="20" dirty="0">
                <a:latin typeface="Calibri"/>
                <a:cs typeface="Calibri"/>
              </a:rPr>
              <a:t>by 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15" dirty="0">
                <a:latin typeface="Calibri"/>
                <a:cs typeface="Calibri"/>
              </a:rPr>
              <a:t>two</a:t>
            </a:r>
            <a:r>
              <a:rPr sz="1100" spc="20" dirty="0">
                <a:latin typeface="Calibri"/>
                <a:cs typeface="Calibri"/>
              </a:rPr>
              <a:t> members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15" dirty="0">
                <a:latin typeface="Calibri"/>
                <a:cs typeface="Calibri"/>
              </a:rPr>
              <a:t>of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15" dirty="0">
                <a:latin typeface="Calibri"/>
                <a:cs typeface="Calibri"/>
              </a:rPr>
              <a:t>our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15" dirty="0">
                <a:latin typeface="Calibri"/>
                <a:cs typeface="Calibri"/>
              </a:rPr>
              <a:t>team,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15" dirty="0">
                <a:latin typeface="Calibri"/>
                <a:cs typeface="Calibri"/>
              </a:rPr>
              <a:t>Peter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15" dirty="0">
                <a:latin typeface="Calibri"/>
                <a:cs typeface="Calibri"/>
              </a:rPr>
              <a:t>Razzell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10" dirty="0">
                <a:latin typeface="Calibri"/>
                <a:cs typeface="Calibri"/>
              </a:rPr>
              <a:t>and</a:t>
            </a:r>
            <a:r>
              <a:rPr sz="1100" spc="15" dirty="0">
                <a:latin typeface="Calibri"/>
                <a:cs typeface="Calibri"/>
              </a:rPr>
              <a:t> Rex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15" dirty="0">
                <a:latin typeface="Calibri"/>
                <a:cs typeface="Calibri"/>
              </a:rPr>
              <a:t>Chiu, 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10" dirty="0">
                <a:latin typeface="Calibri"/>
                <a:cs typeface="Calibri"/>
              </a:rPr>
              <a:t>during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10" dirty="0">
                <a:latin typeface="Calibri"/>
                <a:cs typeface="Calibri"/>
              </a:rPr>
              <a:t>the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b="1" i="1" spc="20" dirty="0">
                <a:latin typeface="Calibri"/>
                <a:cs typeface="Calibri"/>
              </a:rPr>
              <a:t>Making</a:t>
            </a:r>
            <a:r>
              <a:rPr sz="1100" b="1" i="1" spc="25" dirty="0">
                <a:latin typeface="Calibri"/>
                <a:cs typeface="Calibri"/>
              </a:rPr>
              <a:t> </a:t>
            </a:r>
            <a:r>
              <a:rPr sz="1100" b="1" i="1" spc="20" dirty="0">
                <a:latin typeface="Calibri"/>
                <a:cs typeface="Calibri"/>
              </a:rPr>
              <a:t>our</a:t>
            </a:r>
            <a:r>
              <a:rPr sz="1100" b="1" i="1" spc="25" dirty="0">
                <a:latin typeface="Calibri"/>
                <a:cs typeface="Calibri"/>
              </a:rPr>
              <a:t> </a:t>
            </a:r>
            <a:r>
              <a:rPr sz="1100" b="1" i="1" spc="15" dirty="0">
                <a:latin typeface="Calibri"/>
                <a:cs typeface="Calibri"/>
              </a:rPr>
              <a:t>Fair</a:t>
            </a:r>
            <a:r>
              <a:rPr sz="1100" b="1" i="1" spc="20" dirty="0">
                <a:latin typeface="Calibri"/>
                <a:cs typeface="Calibri"/>
              </a:rPr>
              <a:t> </a:t>
            </a:r>
            <a:r>
              <a:rPr sz="1100" b="1" i="1" spc="15" dirty="0">
                <a:latin typeface="Calibri"/>
                <a:cs typeface="Calibri"/>
              </a:rPr>
              <a:t>Green</a:t>
            </a:r>
            <a:r>
              <a:rPr sz="1100" b="1" i="1" spc="20" dirty="0">
                <a:latin typeface="Calibri"/>
                <a:cs typeface="Calibri"/>
              </a:rPr>
              <a:t> Solar</a:t>
            </a:r>
            <a:r>
              <a:rPr sz="1100" b="1" i="1" spc="25" dirty="0">
                <a:latin typeface="Calibri"/>
                <a:cs typeface="Calibri"/>
              </a:rPr>
              <a:t> </a:t>
            </a:r>
            <a:r>
              <a:rPr sz="1100" b="1" i="1" spc="15" dirty="0">
                <a:latin typeface="Calibri"/>
                <a:cs typeface="Calibri"/>
              </a:rPr>
              <a:t>Future</a:t>
            </a:r>
            <a:r>
              <a:rPr sz="1100" b="1" i="1" spc="20" dirty="0">
                <a:latin typeface="Calibri"/>
                <a:cs typeface="Calibri"/>
              </a:rPr>
              <a:t> </a:t>
            </a:r>
            <a:r>
              <a:rPr sz="1100" spc="15" dirty="0">
                <a:latin typeface="Calibri"/>
                <a:cs typeface="Calibri"/>
              </a:rPr>
              <a:t>launch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spc="15" dirty="0">
                <a:latin typeface="Calibri"/>
                <a:cs typeface="Calibri"/>
              </a:rPr>
              <a:t>presentation on </a:t>
            </a:r>
            <a:r>
              <a:rPr sz="1100" spc="10" dirty="0">
                <a:latin typeface="Calibri"/>
                <a:cs typeface="Calibri"/>
              </a:rPr>
              <a:t>the </a:t>
            </a:r>
            <a:r>
              <a:rPr sz="1100" spc="15" dirty="0">
                <a:latin typeface="Calibri"/>
                <a:cs typeface="Calibri"/>
              </a:rPr>
              <a:t>27th of </a:t>
            </a:r>
            <a:r>
              <a:rPr sz="1100" spc="20" dirty="0">
                <a:latin typeface="Calibri"/>
                <a:cs typeface="Calibri"/>
              </a:rPr>
              <a:t>October 2021, </a:t>
            </a:r>
            <a:r>
              <a:rPr sz="1100" spc="15" dirty="0">
                <a:latin typeface="Calibri"/>
                <a:cs typeface="Calibri"/>
              </a:rPr>
              <a:t>chaired </a:t>
            </a:r>
            <a:r>
              <a:rPr sz="1100" spc="10" dirty="0">
                <a:latin typeface="Calibri"/>
                <a:cs typeface="Calibri"/>
              </a:rPr>
              <a:t>by </a:t>
            </a:r>
            <a:r>
              <a:rPr sz="1100" spc="15" dirty="0">
                <a:latin typeface="Calibri"/>
                <a:cs typeface="Calibri"/>
              </a:rPr>
              <a:t>Zarah 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10" dirty="0">
                <a:latin typeface="Calibri"/>
                <a:cs typeface="Calibri"/>
              </a:rPr>
              <a:t>Sultana </a:t>
            </a:r>
            <a:r>
              <a:rPr sz="1100" spc="20" dirty="0">
                <a:latin typeface="Calibri"/>
                <a:cs typeface="Calibri"/>
              </a:rPr>
              <a:t>MP </a:t>
            </a:r>
            <a:r>
              <a:rPr sz="1100" spc="10" dirty="0">
                <a:latin typeface="Calibri"/>
                <a:cs typeface="Calibri"/>
              </a:rPr>
              <a:t>and </a:t>
            </a:r>
            <a:r>
              <a:rPr sz="1100" spc="15" dirty="0">
                <a:latin typeface="Calibri"/>
                <a:cs typeface="Calibri"/>
              </a:rPr>
              <a:t>greeted </a:t>
            </a:r>
            <a:r>
              <a:rPr sz="1100" spc="10" dirty="0">
                <a:latin typeface="Calibri"/>
                <a:cs typeface="Calibri"/>
              </a:rPr>
              <a:t>by </a:t>
            </a:r>
            <a:r>
              <a:rPr sz="1100" spc="15" dirty="0">
                <a:latin typeface="Calibri"/>
                <a:cs typeface="Calibri"/>
              </a:rPr>
              <a:t>Coventry Lord </a:t>
            </a:r>
            <a:r>
              <a:rPr sz="1100" spc="20" dirty="0">
                <a:latin typeface="Calibri"/>
                <a:cs typeface="Calibri"/>
              </a:rPr>
              <a:t>Mayor </a:t>
            </a:r>
            <a:r>
              <a:rPr sz="1100" spc="10" dirty="0">
                <a:latin typeface="Calibri"/>
                <a:cs typeface="Calibri"/>
              </a:rPr>
              <a:t>Cllr </a:t>
            </a:r>
            <a:r>
              <a:rPr sz="1100" spc="15" dirty="0">
                <a:latin typeface="Calibri"/>
                <a:cs typeface="Calibri"/>
              </a:rPr>
              <a:t>John </a:t>
            </a:r>
            <a:r>
              <a:rPr sz="1100" spc="20" dirty="0">
                <a:latin typeface="Calibri"/>
                <a:cs typeface="Calibri"/>
              </a:rPr>
              <a:t> McNicholas.</a:t>
            </a:r>
            <a:endParaRPr sz="1100">
              <a:latin typeface="Calibri"/>
              <a:cs typeface="Calibri"/>
            </a:endParaRPr>
          </a:p>
          <a:p>
            <a:pPr marL="12700" marR="5080" algn="just">
              <a:lnSpc>
                <a:spcPct val="118200"/>
              </a:lnSpc>
              <a:spcBef>
                <a:spcPts val="645"/>
              </a:spcBef>
            </a:pPr>
            <a:r>
              <a:rPr sz="1100" spc="20" dirty="0">
                <a:latin typeface="Calibri"/>
                <a:cs typeface="Calibri"/>
              </a:rPr>
              <a:t>We </a:t>
            </a:r>
            <a:r>
              <a:rPr sz="1100" spc="15" dirty="0">
                <a:latin typeface="Calibri"/>
                <a:cs typeface="Calibri"/>
              </a:rPr>
              <a:t>have received advice </a:t>
            </a:r>
            <a:r>
              <a:rPr sz="1100" spc="10" dirty="0">
                <a:latin typeface="Calibri"/>
                <a:cs typeface="Calibri"/>
              </a:rPr>
              <a:t>and </a:t>
            </a:r>
            <a:r>
              <a:rPr sz="1100" spc="15" dirty="0">
                <a:latin typeface="Calibri"/>
                <a:cs typeface="Calibri"/>
              </a:rPr>
              <a:t>support </a:t>
            </a:r>
            <a:r>
              <a:rPr sz="1100" spc="10" dirty="0">
                <a:latin typeface="Calibri"/>
                <a:cs typeface="Calibri"/>
              </a:rPr>
              <a:t>from  </a:t>
            </a:r>
            <a:r>
              <a:rPr sz="1100" spc="15" dirty="0">
                <a:latin typeface="Calibri"/>
                <a:cs typeface="Calibri"/>
              </a:rPr>
              <a:t>CCS </a:t>
            </a:r>
            <a:r>
              <a:rPr sz="1100" spc="10" dirty="0">
                <a:latin typeface="Calibri"/>
                <a:cs typeface="Calibri"/>
              </a:rPr>
              <a:t>Ltd., </a:t>
            </a:r>
            <a:r>
              <a:rPr sz="1100" spc="20" dirty="0">
                <a:latin typeface="Calibri"/>
                <a:cs typeface="Calibri"/>
              </a:rPr>
              <a:t>E.ON 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15" dirty="0">
                <a:latin typeface="Calibri"/>
                <a:cs typeface="Calibri"/>
              </a:rPr>
              <a:t>UK </a:t>
            </a:r>
            <a:r>
              <a:rPr sz="1100" spc="10" dirty="0">
                <a:latin typeface="Calibri"/>
                <a:cs typeface="Calibri"/>
              </a:rPr>
              <a:t>and </a:t>
            </a:r>
            <a:r>
              <a:rPr sz="1100" spc="15" dirty="0">
                <a:latin typeface="Calibri"/>
                <a:cs typeface="Calibri"/>
              </a:rPr>
              <a:t>HECE. With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15" dirty="0">
                <a:latin typeface="Calibri"/>
                <a:cs typeface="Calibri"/>
              </a:rPr>
              <a:t>new intake of University of </a:t>
            </a:r>
            <a:r>
              <a:rPr sz="1100" spc="20" dirty="0">
                <a:latin typeface="Calibri"/>
                <a:cs typeface="Calibri"/>
              </a:rPr>
              <a:t>Warwick 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15" dirty="0">
                <a:latin typeface="Calibri"/>
                <a:cs typeface="Calibri"/>
              </a:rPr>
              <a:t>students, we hope </a:t>
            </a:r>
            <a:r>
              <a:rPr sz="1100" spc="5" dirty="0">
                <a:latin typeface="Calibri"/>
                <a:cs typeface="Calibri"/>
              </a:rPr>
              <a:t>to </a:t>
            </a:r>
            <a:r>
              <a:rPr sz="1100" spc="15" dirty="0">
                <a:latin typeface="Calibri"/>
                <a:cs typeface="Calibri"/>
              </a:rPr>
              <a:t>take </a:t>
            </a:r>
            <a:r>
              <a:rPr sz="1100" spc="10" dirty="0">
                <a:latin typeface="Calibri"/>
                <a:cs typeface="Calibri"/>
              </a:rPr>
              <a:t>this </a:t>
            </a:r>
            <a:r>
              <a:rPr sz="1100" spc="15" dirty="0">
                <a:latin typeface="Calibri"/>
                <a:cs typeface="Calibri"/>
              </a:rPr>
              <a:t>project </a:t>
            </a:r>
            <a:r>
              <a:rPr sz="1100" spc="5" dirty="0">
                <a:latin typeface="Calibri"/>
                <a:cs typeface="Calibri"/>
              </a:rPr>
              <a:t>to </a:t>
            </a:r>
            <a:r>
              <a:rPr sz="1100" spc="10" dirty="0">
                <a:latin typeface="Calibri"/>
                <a:cs typeface="Calibri"/>
              </a:rPr>
              <a:t>the </a:t>
            </a:r>
            <a:r>
              <a:rPr sz="1100" spc="15" dirty="0">
                <a:latin typeface="Calibri"/>
                <a:cs typeface="Calibri"/>
              </a:rPr>
              <a:t>next stage, 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15" dirty="0">
                <a:latin typeface="Calibri"/>
                <a:cs typeface="Calibri"/>
              </a:rPr>
              <a:t>completing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10" dirty="0">
                <a:latin typeface="Calibri"/>
                <a:cs typeface="Calibri"/>
              </a:rPr>
              <a:t>the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15" dirty="0">
                <a:latin typeface="Calibri"/>
                <a:cs typeface="Calibri"/>
              </a:rPr>
              <a:t>mapping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15" dirty="0">
                <a:latin typeface="Calibri"/>
                <a:cs typeface="Calibri"/>
              </a:rPr>
              <a:t>of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15" dirty="0">
                <a:latin typeface="Calibri"/>
                <a:cs typeface="Calibri"/>
              </a:rPr>
              <a:t>Coventry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spc="15" dirty="0">
                <a:latin typeface="Calibri"/>
                <a:cs typeface="Calibri"/>
              </a:rPr>
              <a:t>South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10" dirty="0">
                <a:latin typeface="Calibri"/>
                <a:cs typeface="Calibri"/>
              </a:rPr>
              <a:t>and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20" dirty="0">
                <a:latin typeface="Calibri"/>
                <a:cs typeface="Calibri"/>
              </a:rPr>
              <a:t>more.</a:t>
            </a:r>
            <a:endParaRPr sz="1100">
              <a:latin typeface="Calibri"/>
              <a:cs typeface="Calibri"/>
            </a:endParaRPr>
          </a:p>
          <a:p>
            <a:pPr marL="12700" marR="8255" algn="just">
              <a:lnSpc>
                <a:spcPct val="121200"/>
              </a:lnSpc>
              <a:spcBef>
                <a:spcPts val="610"/>
              </a:spcBef>
            </a:pPr>
            <a:r>
              <a:rPr sz="1100" spc="15" dirty="0">
                <a:latin typeface="Calibri"/>
                <a:cs typeface="Calibri"/>
              </a:rPr>
              <a:t>Coventry University’s Renewable Energy </a:t>
            </a:r>
            <a:r>
              <a:rPr sz="1100" spc="10" dirty="0">
                <a:latin typeface="Calibri"/>
                <a:cs typeface="Calibri"/>
              </a:rPr>
              <a:t>and </a:t>
            </a:r>
            <a:r>
              <a:rPr sz="1100" spc="20" dirty="0">
                <a:latin typeface="Calibri"/>
                <a:cs typeface="Calibri"/>
              </a:rPr>
              <a:t>Management 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20" dirty="0">
                <a:latin typeface="Calibri"/>
                <a:cs typeface="Calibri"/>
              </a:rPr>
              <a:t>MSc </a:t>
            </a:r>
            <a:r>
              <a:rPr sz="1100" spc="15" dirty="0">
                <a:latin typeface="Calibri"/>
                <a:cs typeface="Calibri"/>
              </a:rPr>
              <a:t>students </a:t>
            </a:r>
            <a:r>
              <a:rPr sz="1100" spc="10" dirty="0">
                <a:latin typeface="Calibri"/>
                <a:cs typeface="Calibri"/>
              </a:rPr>
              <a:t>will </a:t>
            </a:r>
            <a:r>
              <a:rPr sz="1100" spc="15" dirty="0">
                <a:latin typeface="Calibri"/>
                <a:cs typeface="Calibri"/>
              </a:rPr>
              <a:t>now progress </a:t>
            </a:r>
            <a:r>
              <a:rPr sz="1100" spc="10" dirty="0">
                <a:latin typeface="Calibri"/>
                <a:cs typeface="Calibri"/>
              </a:rPr>
              <a:t>the </a:t>
            </a:r>
            <a:r>
              <a:rPr sz="1100" spc="15" dirty="0">
                <a:latin typeface="Calibri"/>
                <a:cs typeface="Calibri"/>
              </a:rPr>
              <a:t>Coventry Canal section 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15" dirty="0">
                <a:latin typeface="Calibri"/>
                <a:cs typeface="Calibri"/>
              </a:rPr>
              <a:t>of </a:t>
            </a:r>
            <a:r>
              <a:rPr sz="1100" spc="10" dirty="0">
                <a:latin typeface="Calibri"/>
                <a:cs typeface="Calibri"/>
              </a:rPr>
              <a:t>the </a:t>
            </a:r>
            <a:r>
              <a:rPr sz="1100" spc="15" dirty="0">
                <a:latin typeface="Calibri"/>
                <a:cs typeface="Calibri"/>
              </a:rPr>
              <a:t>project </a:t>
            </a:r>
            <a:r>
              <a:rPr sz="1100" spc="10" dirty="0">
                <a:latin typeface="Calibri"/>
                <a:cs typeface="Calibri"/>
              </a:rPr>
              <a:t>and </a:t>
            </a:r>
            <a:r>
              <a:rPr sz="1100" spc="15" dirty="0">
                <a:latin typeface="Calibri"/>
                <a:cs typeface="Calibri"/>
              </a:rPr>
              <a:t>much </a:t>
            </a:r>
            <a:r>
              <a:rPr sz="1100" spc="20" dirty="0">
                <a:latin typeface="Calibri"/>
                <a:cs typeface="Calibri"/>
              </a:rPr>
              <a:t>more- </a:t>
            </a:r>
            <a:r>
              <a:rPr sz="1100" spc="10" dirty="0">
                <a:latin typeface="Calibri"/>
                <a:cs typeface="Calibri"/>
              </a:rPr>
              <a:t>see page </a:t>
            </a:r>
            <a:r>
              <a:rPr sz="1100" dirty="0">
                <a:latin typeface="Calibri"/>
                <a:cs typeface="Calibri"/>
              </a:rPr>
              <a:t>4 </a:t>
            </a:r>
            <a:r>
              <a:rPr sz="1100" spc="10" dirty="0">
                <a:latin typeface="Calibri"/>
                <a:cs typeface="Calibri"/>
              </a:rPr>
              <a:t>for </a:t>
            </a:r>
            <a:r>
              <a:rPr sz="1100" spc="15" dirty="0">
                <a:latin typeface="Calibri"/>
                <a:cs typeface="Calibri"/>
              </a:rPr>
              <a:t>more </a:t>
            </a:r>
            <a:r>
              <a:rPr sz="1100" spc="10" dirty="0">
                <a:latin typeface="Calibri"/>
                <a:cs typeface="Calibri"/>
              </a:rPr>
              <a:t>details 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spc="10" dirty="0">
                <a:latin typeface="Calibri"/>
                <a:cs typeface="Calibri"/>
              </a:rPr>
              <a:t>and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b="1" spc="15" dirty="0">
                <a:latin typeface="Calibri"/>
                <a:cs typeface="Calibri"/>
              </a:rPr>
              <a:t>Next</a:t>
            </a:r>
            <a:r>
              <a:rPr sz="1100" b="1" spc="30" dirty="0">
                <a:latin typeface="Calibri"/>
                <a:cs typeface="Calibri"/>
              </a:rPr>
              <a:t> </a:t>
            </a:r>
            <a:r>
              <a:rPr sz="1100" b="1" spc="10" dirty="0">
                <a:latin typeface="Calibri"/>
                <a:cs typeface="Calibri"/>
              </a:rPr>
              <a:t>Steps</a:t>
            </a:r>
            <a:endParaRPr sz="1100">
              <a:latin typeface="Calibri"/>
              <a:cs typeface="Calibri"/>
            </a:endParaRPr>
          </a:p>
          <a:p>
            <a:pPr marL="12700" marR="92075">
              <a:lnSpc>
                <a:spcPct val="121200"/>
              </a:lnSpc>
              <a:spcBef>
                <a:spcPts val="894"/>
              </a:spcBef>
            </a:pPr>
            <a:r>
              <a:rPr sz="1100" i="1" dirty="0">
                <a:latin typeface="Calibri"/>
                <a:cs typeface="Calibri"/>
              </a:rPr>
              <a:t>A</a:t>
            </a:r>
            <a:r>
              <a:rPr sz="1100" i="1" spc="35" dirty="0">
                <a:latin typeface="Calibri"/>
                <a:cs typeface="Calibri"/>
              </a:rPr>
              <a:t> </a:t>
            </a:r>
            <a:r>
              <a:rPr sz="1100" i="1" spc="15" dirty="0">
                <a:latin typeface="Calibri"/>
                <a:cs typeface="Calibri"/>
              </a:rPr>
              <a:t>Birmingham</a:t>
            </a:r>
            <a:r>
              <a:rPr sz="1100" i="1" spc="55" dirty="0">
                <a:latin typeface="Calibri"/>
                <a:cs typeface="Calibri"/>
              </a:rPr>
              <a:t> </a:t>
            </a:r>
            <a:r>
              <a:rPr sz="1100" i="1" spc="10" dirty="0">
                <a:latin typeface="Calibri"/>
                <a:cs typeface="Calibri"/>
              </a:rPr>
              <a:t>solar</a:t>
            </a:r>
            <a:r>
              <a:rPr sz="1100" i="1" spc="35" dirty="0">
                <a:latin typeface="Calibri"/>
                <a:cs typeface="Calibri"/>
              </a:rPr>
              <a:t> </a:t>
            </a:r>
            <a:r>
              <a:rPr sz="1100" i="1" spc="15" dirty="0">
                <a:latin typeface="Calibri"/>
                <a:cs typeface="Calibri"/>
              </a:rPr>
              <a:t>mapping</a:t>
            </a:r>
            <a:r>
              <a:rPr sz="1100" i="1" spc="35" dirty="0">
                <a:latin typeface="Calibri"/>
                <a:cs typeface="Calibri"/>
              </a:rPr>
              <a:t> </a:t>
            </a:r>
            <a:r>
              <a:rPr sz="1100" i="1" spc="10" dirty="0">
                <a:latin typeface="Calibri"/>
                <a:cs typeface="Calibri"/>
              </a:rPr>
              <a:t>of</a:t>
            </a:r>
            <a:r>
              <a:rPr sz="1100" i="1" spc="30" dirty="0">
                <a:latin typeface="Calibri"/>
                <a:cs typeface="Calibri"/>
              </a:rPr>
              <a:t> </a:t>
            </a:r>
            <a:r>
              <a:rPr sz="1100" i="1" spc="15" dirty="0">
                <a:latin typeface="Calibri"/>
                <a:cs typeface="Calibri"/>
              </a:rPr>
              <a:t>Birmingham’s</a:t>
            </a:r>
            <a:r>
              <a:rPr sz="1100" i="1" spc="35" dirty="0">
                <a:latin typeface="Calibri"/>
                <a:cs typeface="Calibri"/>
              </a:rPr>
              <a:t> </a:t>
            </a:r>
            <a:r>
              <a:rPr sz="1100" i="1" spc="15" dirty="0">
                <a:latin typeface="Calibri"/>
                <a:cs typeface="Calibri"/>
              </a:rPr>
              <a:t>Tyseley </a:t>
            </a:r>
            <a:r>
              <a:rPr sz="1100" i="1" spc="20" dirty="0">
                <a:latin typeface="Calibri"/>
                <a:cs typeface="Calibri"/>
              </a:rPr>
              <a:t> </a:t>
            </a:r>
            <a:r>
              <a:rPr sz="1100" i="1" spc="15" dirty="0">
                <a:latin typeface="Calibri"/>
                <a:cs typeface="Calibri"/>
              </a:rPr>
              <a:t>Environmental</a:t>
            </a:r>
            <a:r>
              <a:rPr sz="1100" i="1" spc="20" dirty="0">
                <a:latin typeface="Calibri"/>
                <a:cs typeface="Calibri"/>
              </a:rPr>
              <a:t> </a:t>
            </a:r>
            <a:r>
              <a:rPr sz="1100" i="1" spc="15" dirty="0">
                <a:latin typeface="Calibri"/>
                <a:cs typeface="Calibri"/>
              </a:rPr>
              <a:t>Enterprise</a:t>
            </a:r>
            <a:r>
              <a:rPr sz="1100" i="1" spc="40" dirty="0">
                <a:latin typeface="Calibri"/>
                <a:cs typeface="Calibri"/>
              </a:rPr>
              <a:t> </a:t>
            </a:r>
            <a:r>
              <a:rPr sz="1100" i="1" spc="10" dirty="0">
                <a:latin typeface="Calibri"/>
                <a:cs typeface="Calibri"/>
              </a:rPr>
              <a:t>District</a:t>
            </a:r>
            <a:r>
              <a:rPr sz="1100" i="1" spc="35" dirty="0">
                <a:latin typeface="Calibri"/>
                <a:cs typeface="Calibri"/>
              </a:rPr>
              <a:t> </a:t>
            </a:r>
            <a:r>
              <a:rPr sz="1100" i="1" spc="10" dirty="0">
                <a:latin typeface="Calibri"/>
                <a:cs typeface="Calibri"/>
              </a:rPr>
              <a:t>has</a:t>
            </a:r>
            <a:r>
              <a:rPr sz="1100" i="1" spc="35" dirty="0">
                <a:latin typeface="Calibri"/>
                <a:cs typeface="Calibri"/>
              </a:rPr>
              <a:t> </a:t>
            </a:r>
            <a:r>
              <a:rPr sz="1100" i="1" spc="15" dirty="0">
                <a:latin typeface="Calibri"/>
                <a:cs typeface="Calibri"/>
              </a:rPr>
              <a:t>started</a:t>
            </a:r>
            <a:r>
              <a:rPr sz="1100" i="1" spc="40" dirty="0">
                <a:latin typeface="Calibri"/>
                <a:cs typeface="Calibri"/>
              </a:rPr>
              <a:t> </a:t>
            </a:r>
            <a:r>
              <a:rPr sz="1100" i="1" spc="10" dirty="0">
                <a:latin typeface="Calibri"/>
                <a:cs typeface="Calibri"/>
              </a:rPr>
              <a:t>with</a:t>
            </a:r>
            <a:r>
              <a:rPr sz="1100" i="1" spc="40" dirty="0">
                <a:latin typeface="Calibri"/>
                <a:cs typeface="Calibri"/>
              </a:rPr>
              <a:t> </a:t>
            </a:r>
            <a:r>
              <a:rPr sz="1100" i="1" spc="10" dirty="0">
                <a:latin typeface="Calibri"/>
                <a:cs typeface="Calibri"/>
              </a:rPr>
              <a:t>the </a:t>
            </a:r>
            <a:r>
              <a:rPr sz="1100" i="1" spc="15" dirty="0">
                <a:latin typeface="Calibri"/>
                <a:cs typeface="Calibri"/>
              </a:rPr>
              <a:t> Support</a:t>
            </a:r>
            <a:r>
              <a:rPr sz="1100" i="1" spc="30" dirty="0">
                <a:latin typeface="Calibri"/>
                <a:cs typeface="Calibri"/>
              </a:rPr>
              <a:t> </a:t>
            </a:r>
            <a:r>
              <a:rPr sz="1100" i="1" spc="10" dirty="0">
                <a:latin typeface="Calibri"/>
                <a:cs typeface="Calibri"/>
              </a:rPr>
              <a:t>of</a:t>
            </a:r>
            <a:r>
              <a:rPr sz="1100" i="1" spc="25" dirty="0">
                <a:latin typeface="Calibri"/>
                <a:cs typeface="Calibri"/>
              </a:rPr>
              <a:t> </a:t>
            </a:r>
            <a:r>
              <a:rPr sz="1100" i="1" spc="15" dirty="0">
                <a:latin typeface="Calibri"/>
                <a:cs typeface="Calibri"/>
              </a:rPr>
              <a:t>Tyseley</a:t>
            </a:r>
            <a:r>
              <a:rPr sz="1100" i="1" spc="30" dirty="0">
                <a:latin typeface="Calibri"/>
                <a:cs typeface="Calibri"/>
              </a:rPr>
              <a:t> </a:t>
            </a:r>
            <a:r>
              <a:rPr sz="1100" i="1" spc="15" dirty="0">
                <a:latin typeface="Calibri"/>
                <a:cs typeface="Calibri"/>
              </a:rPr>
              <a:t>Energy</a:t>
            </a:r>
            <a:r>
              <a:rPr sz="1100" i="1" spc="30" dirty="0">
                <a:latin typeface="Calibri"/>
                <a:cs typeface="Calibri"/>
              </a:rPr>
              <a:t> </a:t>
            </a:r>
            <a:r>
              <a:rPr sz="1100" i="1" spc="15" dirty="0">
                <a:latin typeface="Calibri"/>
                <a:cs typeface="Calibri"/>
              </a:rPr>
              <a:t>Park</a:t>
            </a:r>
            <a:r>
              <a:rPr sz="1100" i="1" spc="35" dirty="0">
                <a:latin typeface="Calibri"/>
                <a:cs typeface="Calibri"/>
              </a:rPr>
              <a:t> </a:t>
            </a:r>
            <a:r>
              <a:rPr sz="1100" i="1" spc="10" dirty="0">
                <a:latin typeface="Calibri"/>
                <a:cs typeface="Calibri"/>
              </a:rPr>
              <a:t>and</a:t>
            </a:r>
            <a:r>
              <a:rPr sz="1100" i="1" spc="35" dirty="0">
                <a:latin typeface="Calibri"/>
                <a:cs typeface="Calibri"/>
              </a:rPr>
              <a:t> </a:t>
            </a:r>
            <a:r>
              <a:rPr sz="1100" i="1" spc="15" dirty="0">
                <a:latin typeface="Calibri"/>
                <a:cs typeface="Calibri"/>
              </a:rPr>
              <a:t>Birmingham</a:t>
            </a:r>
            <a:r>
              <a:rPr sz="1100" i="1" spc="55" dirty="0">
                <a:latin typeface="Calibri"/>
                <a:cs typeface="Calibri"/>
              </a:rPr>
              <a:t> </a:t>
            </a:r>
            <a:r>
              <a:rPr sz="1100" i="1" spc="15" dirty="0">
                <a:latin typeface="Calibri"/>
                <a:cs typeface="Calibri"/>
              </a:rPr>
              <a:t>University </a:t>
            </a:r>
            <a:r>
              <a:rPr sz="1100" i="1" spc="-229" dirty="0">
                <a:latin typeface="Calibri"/>
                <a:cs typeface="Calibri"/>
              </a:rPr>
              <a:t> </a:t>
            </a:r>
            <a:r>
              <a:rPr sz="1100" i="1" spc="15" dirty="0">
                <a:latin typeface="Calibri"/>
                <a:cs typeface="Calibri"/>
              </a:rPr>
              <a:t>Students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34980" y="702564"/>
            <a:ext cx="25425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i="1" spc="-5" dirty="0">
                <a:solidFill>
                  <a:srgbClr val="FF0000"/>
                </a:solidFill>
                <a:latin typeface="Calibri"/>
                <a:cs typeface="Calibri"/>
              </a:rPr>
              <a:t>Prospectus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1509" y="1765209"/>
            <a:ext cx="907415" cy="4297680"/>
            <a:chOff x="81509" y="1765209"/>
            <a:chExt cx="907415" cy="429768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917" y="1765209"/>
              <a:ext cx="902385" cy="79184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509" y="3493353"/>
              <a:ext cx="907199" cy="85936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509" y="4378332"/>
              <a:ext cx="907199" cy="81667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509" y="5220628"/>
              <a:ext cx="907199" cy="842233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040282" y="1781556"/>
            <a:ext cx="1960245" cy="73787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65"/>
              </a:spcBef>
            </a:pPr>
            <a:r>
              <a:rPr sz="1400" spc="-5" dirty="0">
                <a:latin typeface="Calibri"/>
                <a:cs typeface="Calibri"/>
              </a:rPr>
              <a:t>Chair: </a:t>
            </a:r>
            <a:r>
              <a:rPr sz="1400" b="1" spc="-10" dirty="0">
                <a:latin typeface="Calibri"/>
                <a:cs typeface="Calibri"/>
              </a:rPr>
              <a:t>Zarah Sultana </a:t>
            </a:r>
            <a:r>
              <a:rPr sz="1400" dirty="0">
                <a:latin typeface="Calibri"/>
                <a:cs typeface="Calibri"/>
              </a:rPr>
              <a:t>MP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Coventry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South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Constituency 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Leading advocate and campaigner for </a:t>
            </a:r>
            <a:r>
              <a:rPr sz="1000" spc="-2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the Green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Clean and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Fair </a:t>
            </a:r>
            <a:r>
              <a:rPr sz="1000" dirty="0">
                <a:latin typeface="Calibri"/>
                <a:cs typeface="Calibri"/>
              </a:rPr>
              <a:t>New</a:t>
            </a:r>
            <a:r>
              <a:rPr sz="1000" spc="-5" dirty="0">
                <a:latin typeface="Calibri"/>
                <a:cs typeface="Calibri"/>
              </a:rPr>
              <a:t> Deal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509" y="2582674"/>
            <a:ext cx="907199" cy="885061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1052534" y="2702052"/>
            <a:ext cx="2018664" cy="33197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Cllr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John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McNicholas</a:t>
            </a:r>
            <a:endParaRPr sz="1400">
              <a:latin typeface="Calibri"/>
              <a:cs typeface="Calibri"/>
            </a:endParaRPr>
          </a:p>
          <a:p>
            <a:pPr marL="34290">
              <a:lnSpc>
                <a:spcPts val="1415"/>
              </a:lnSpc>
              <a:spcBef>
                <a:spcPts val="5"/>
              </a:spcBef>
            </a:pPr>
            <a:r>
              <a:rPr sz="1200" spc="-10" dirty="0">
                <a:latin typeface="Calibri"/>
                <a:cs typeface="Calibri"/>
              </a:rPr>
              <a:t>Lord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Mayor</a:t>
            </a:r>
            <a:endParaRPr sz="1200">
              <a:latin typeface="Calibri"/>
              <a:cs typeface="Calibri"/>
            </a:endParaRPr>
          </a:p>
          <a:p>
            <a:pPr marL="34290">
              <a:lnSpc>
                <a:spcPts val="1415"/>
              </a:lnSpc>
            </a:pPr>
            <a:r>
              <a:rPr sz="1200" b="1" spc="-10" dirty="0">
                <a:latin typeface="Calibri"/>
                <a:cs typeface="Calibri"/>
              </a:rPr>
              <a:t>Coventry</a:t>
            </a:r>
            <a:r>
              <a:rPr sz="1200" b="1" spc="-5" dirty="0">
                <a:latin typeface="Calibri"/>
                <a:cs typeface="Calibri"/>
              </a:rPr>
              <a:t> City</a:t>
            </a:r>
            <a:r>
              <a:rPr sz="1200" b="1" dirty="0">
                <a:latin typeface="Calibri"/>
                <a:cs typeface="Calibri"/>
              </a:rPr>
              <a:t> Council</a:t>
            </a:r>
            <a:endParaRPr sz="1200">
              <a:latin typeface="Calibri"/>
              <a:cs typeface="Calibri"/>
            </a:endParaRPr>
          </a:p>
          <a:p>
            <a:pPr marL="27305">
              <a:lnSpc>
                <a:spcPct val="100000"/>
              </a:lnSpc>
              <a:spcBef>
                <a:spcPts val="1170"/>
              </a:spcBef>
            </a:pPr>
            <a:r>
              <a:rPr sz="1400" b="1" spc="-5" dirty="0">
                <a:latin typeface="Calibri"/>
                <a:cs typeface="Calibri"/>
              </a:rPr>
              <a:t>Susan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Juned</a:t>
            </a:r>
            <a:endParaRPr sz="1400">
              <a:latin typeface="Calibri"/>
              <a:cs typeface="Calibri"/>
            </a:endParaRPr>
          </a:p>
          <a:p>
            <a:pPr marL="27305" marR="382905">
              <a:lnSpc>
                <a:spcPts val="1420"/>
              </a:lnSpc>
              <a:spcBef>
                <a:spcPts val="70"/>
              </a:spcBef>
            </a:pPr>
            <a:r>
              <a:rPr sz="1200" spc="-5" dirty="0">
                <a:latin typeface="Calibri"/>
                <a:cs typeface="Calibri"/>
              </a:rPr>
              <a:t>Director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Heart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of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England </a:t>
            </a:r>
            <a:r>
              <a:rPr sz="1200" b="1" spc="-254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Community </a:t>
            </a:r>
            <a:r>
              <a:rPr sz="1200" b="1" spc="-5" dirty="0">
                <a:latin typeface="Calibri"/>
                <a:cs typeface="Calibri"/>
              </a:rPr>
              <a:t>Energy</a:t>
            </a:r>
            <a:endParaRPr sz="1200">
              <a:latin typeface="Calibri"/>
              <a:cs typeface="Calibri"/>
            </a:endParaRPr>
          </a:p>
          <a:p>
            <a:pPr marL="27305" marR="69215">
              <a:lnSpc>
                <a:spcPct val="100000"/>
              </a:lnSpc>
              <a:spcBef>
                <a:spcPts val="10"/>
              </a:spcBef>
            </a:pPr>
            <a:r>
              <a:rPr sz="1000" dirty="0">
                <a:latin typeface="Calibri"/>
                <a:cs typeface="Calibri"/>
              </a:rPr>
              <a:t>A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55,000-panel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solar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farm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run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by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and </a:t>
            </a:r>
            <a:r>
              <a:rPr sz="1000" spc="-2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supporting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local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and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global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charities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614"/>
              </a:lnSpc>
            </a:pPr>
            <a:r>
              <a:rPr sz="1400" b="1" spc="-5" dirty="0">
                <a:latin typeface="Calibri"/>
                <a:cs typeface="Calibri"/>
              </a:rPr>
              <a:t>Angus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Rose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spc="-5" dirty="0">
                <a:latin typeface="Calibri"/>
                <a:cs typeface="Calibri"/>
              </a:rPr>
              <a:t>Director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Ineco Energy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Ltd</a:t>
            </a:r>
            <a:endParaRPr sz="1200">
              <a:latin typeface="Calibri"/>
              <a:cs typeface="Calibri"/>
            </a:endParaRPr>
          </a:p>
          <a:p>
            <a:pPr marL="12700" marR="65405">
              <a:lnSpc>
                <a:spcPct val="100000"/>
              </a:lnSpc>
              <a:spcBef>
                <a:spcPts val="55"/>
              </a:spcBef>
            </a:pPr>
            <a:r>
              <a:rPr sz="1000" spc="-5" dirty="0">
                <a:latin typeface="Calibri"/>
                <a:cs typeface="Calibri"/>
              </a:rPr>
              <a:t>Currently installing solar panels on </a:t>
            </a:r>
            <a:r>
              <a:rPr sz="1000" dirty="0">
                <a:latin typeface="Calibri"/>
                <a:cs typeface="Calibri"/>
              </a:rPr>
              <a:t>33 </a:t>
            </a:r>
            <a:r>
              <a:rPr sz="1000" spc="-2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Coventry Council buildings, also </a:t>
            </a:r>
            <a:r>
              <a:rPr sz="1000" dirty="0">
                <a:latin typeface="Calibri"/>
                <a:cs typeface="Calibri"/>
              </a:rPr>
              <a:t>6 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schools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and </a:t>
            </a:r>
            <a:r>
              <a:rPr sz="1000" dirty="0">
                <a:latin typeface="Calibri"/>
                <a:cs typeface="Calibri"/>
              </a:rPr>
              <a:t>3</a:t>
            </a:r>
            <a:r>
              <a:rPr sz="1000" spc="-5" dirty="0">
                <a:latin typeface="Calibri"/>
                <a:cs typeface="Calibri"/>
              </a:rPr>
              <a:t> libraries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400" b="1" spc="-5" dirty="0">
                <a:latin typeface="Calibri"/>
                <a:cs typeface="Calibri"/>
              </a:rPr>
              <a:t>Nancy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35" dirty="0">
                <a:latin typeface="Calibri"/>
                <a:cs typeface="Calibri"/>
              </a:rPr>
              <a:t>Toure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430"/>
              </a:lnSpc>
              <a:spcBef>
                <a:spcPts val="10"/>
              </a:spcBef>
            </a:pPr>
            <a:r>
              <a:rPr sz="1200" spc="-5" dirty="0">
                <a:latin typeface="Calibri"/>
                <a:cs typeface="Calibri"/>
              </a:rPr>
              <a:t>Business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Development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Manager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30"/>
              </a:lnSpc>
            </a:pPr>
            <a:r>
              <a:rPr sz="1200" b="1" spc="-10" dirty="0">
                <a:latin typeface="Calibri"/>
                <a:cs typeface="Calibri"/>
              </a:rPr>
              <a:t>Green</a:t>
            </a:r>
            <a:r>
              <a:rPr sz="1200" b="1" spc="-5" dirty="0">
                <a:latin typeface="Calibri"/>
                <a:cs typeface="Calibri"/>
              </a:rPr>
              <a:t> Energy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Together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Ltd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000" spc="-5" dirty="0">
                <a:latin typeface="Calibri"/>
                <a:cs typeface="Calibri"/>
              </a:rPr>
              <a:t>Renewable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energy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installers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1509" y="6088480"/>
            <a:ext cx="907190" cy="862482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074535" y="6201155"/>
            <a:ext cx="1864995" cy="602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30" dirty="0">
                <a:latin typeface="Calibri"/>
                <a:cs typeface="Calibri"/>
              </a:rPr>
              <a:t>T</a:t>
            </a:r>
            <a:r>
              <a:rPr sz="1400" b="1" spc="-5" dirty="0">
                <a:latin typeface="Calibri"/>
                <a:cs typeface="Calibri"/>
              </a:rPr>
              <a:t>o</a:t>
            </a:r>
            <a:r>
              <a:rPr sz="1400" b="1" spc="-30" dirty="0">
                <a:latin typeface="Calibri"/>
                <a:cs typeface="Calibri"/>
              </a:rPr>
              <a:t>n</a:t>
            </a:r>
            <a:r>
              <a:rPr sz="1400" b="1" dirty="0">
                <a:latin typeface="Calibri"/>
                <a:cs typeface="Calibri"/>
              </a:rPr>
              <a:t>y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McN</a:t>
            </a:r>
            <a:r>
              <a:rPr sz="1400" b="1" spc="-5" dirty="0">
                <a:latin typeface="Calibri"/>
                <a:cs typeface="Calibri"/>
              </a:rPr>
              <a:t>a</a:t>
            </a:r>
            <a:r>
              <a:rPr sz="1400" b="1" spc="-10" dirty="0">
                <a:latin typeface="Calibri"/>
                <a:cs typeface="Calibri"/>
              </a:rPr>
              <a:t>ll</a:t>
            </a:r>
            <a:r>
              <a:rPr sz="1400" b="1" dirty="0">
                <a:latin typeface="Calibri"/>
                <a:cs typeface="Calibri"/>
              </a:rPr>
              <a:t>y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415"/>
              </a:lnSpc>
              <a:spcBef>
                <a:spcPts val="30"/>
              </a:spcBef>
            </a:pPr>
            <a:r>
              <a:rPr sz="1200" spc="-5" dirty="0">
                <a:latin typeface="Calibri"/>
                <a:cs typeface="Calibri"/>
              </a:rPr>
              <a:t>Managing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Director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15"/>
              </a:lnSpc>
            </a:pPr>
            <a:r>
              <a:rPr sz="1200" b="1" spc="-10" dirty="0">
                <a:latin typeface="Calibri"/>
                <a:cs typeface="Calibri"/>
              </a:rPr>
              <a:t>Climate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Change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Solutions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Ltd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1510" y="6976581"/>
            <a:ext cx="907199" cy="977910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1088329" y="7066788"/>
            <a:ext cx="1253490" cy="76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latin typeface="Calibri"/>
                <a:cs typeface="Calibri"/>
              </a:rPr>
              <a:t>Rex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Chiu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415"/>
              </a:lnSpc>
              <a:spcBef>
                <a:spcPts val="30"/>
              </a:spcBef>
            </a:pPr>
            <a:r>
              <a:rPr sz="1200" spc="-10" dirty="0">
                <a:latin typeface="Calibri"/>
                <a:cs typeface="Calibri"/>
              </a:rPr>
              <a:t>Student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15"/>
              </a:lnSpc>
            </a:pPr>
            <a:r>
              <a:rPr sz="1200" b="1" spc="-10" dirty="0">
                <a:latin typeface="Calibri"/>
                <a:cs typeface="Calibri"/>
              </a:rPr>
              <a:t>Warwick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University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000" spc="-5" dirty="0">
                <a:latin typeface="Calibri"/>
                <a:cs typeface="Calibri"/>
              </a:rPr>
              <a:t>Solar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Mapping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Project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43737" y="8048244"/>
            <a:ext cx="1253490" cy="76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latin typeface="Calibri"/>
                <a:cs typeface="Calibri"/>
              </a:rPr>
              <a:t>Peter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15" dirty="0">
                <a:latin typeface="Calibri"/>
                <a:cs typeface="Calibri"/>
              </a:rPr>
              <a:t>Razzell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415"/>
              </a:lnSpc>
              <a:spcBef>
                <a:spcPts val="5"/>
              </a:spcBef>
            </a:pPr>
            <a:r>
              <a:rPr sz="1200" spc="-10" dirty="0">
                <a:latin typeface="Calibri"/>
                <a:cs typeface="Calibri"/>
              </a:rPr>
              <a:t>Student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15"/>
              </a:lnSpc>
            </a:pPr>
            <a:r>
              <a:rPr sz="1200" b="1" spc="-10" dirty="0">
                <a:latin typeface="Calibri"/>
                <a:cs typeface="Calibri"/>
              </a:rPr>
              <a:t>Warwick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University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000" spc="-5" dirty="0">
                <a:latin typeface="Calibri"/>
                <a:cs typeface="Calibri"/>
              </a:rPr>
              <a:t>Solar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Mapping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Project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-38100" y="0"/>
            <a:ext cx="6934200" cy="9974580"/>
            <a:chOff x="-38100" y="0"/>
            <a:chExt cx="6934200" cy="9974580"/>
          </a:xfrm>
        </p:grpSpPr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509" y="7980111"/>
              <a:ext cx="907199" cy="91806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095" y="9271629"/>
              <a:ext cx="672438" cy="59889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86855" y="9241535"/>
              <a:ext cx="734568" cy="63093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72754" y="9246773"/>
              <a:ext cx="1199568" cy="61974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447529" y="9244255"/>
              <a:ext cx="1209051" cy="62478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67190" y="9256248"/>
              <a:ext cx="1164167" cy="60079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6708" y="9246773"/>
              <a:ext cx="1204308" cy="61974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0" y="0"/>
              <a:ext cx="6858000" cy="9898380"/>
            </a:xfrm>
            <a:custGeom>
              <a:avLst/>
              <a:gdLst/>
              <a:ahLst/>
              <a:cxnLst/>
              <a:rect l="l" t="t" r="r" b="b"/>
              <a:pathLst>
                <a:path w="6858000" h="9898380">
                  <a:moveTo>
                    <a:pt x="0" y="0"/>
                  </a:moveTo>
                  <a:lnTo>
                    <a:pt x="6858000" y="0"/>
                  </a:lnTo>
                  <a:lnTo>
                    <a:pt x="6858000" y="9898063"/>
                  </a:lnTo>
                  <a:lnTo>
                    <a:pt x="0" y="9898063"/>
                  </a:lnTo>
                  <a:lnTo>
                    <a:pt x="0" y="0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94751" y="9035795"/>
            <a:ext cx="64560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61995" algn="l"/>
                <a:tab pos="4978400" algn="l"/>
              </a:tabLst>
            </a:pPr>
            <a:r>
              <a:rPr sz="800" spc="-5" dirty="0">
                <a:latin typeface="Calibri"/>
                <a:cs typeface="Calibri"/>
              </a:rPr>
              <a:t>Tony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McNally,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Managing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Director,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Climate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Change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Solutions Ltd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5" dirty="0">
                <a:latin typeface="Calibri"/>
                <a:cs typeface="Calibri"/>
              </a:rPr>
              <a:t>(est.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2003)	</a:t>
            </a:r>
            <a:r>
              <a:rPr sz="800" spc="-5" dirty="0">
                <a:latin typeface="Calibri"/>
                <a:cs typeface="Calibri"/>
                <a:hlinkClick r:id="rId17"/>
              </a:rPr>
              <a:t>tony@climatechangesolutions.co.uk</a:t>
            </a:r>
            <a:r>
              <a:rPr sz="800" spc="-5" dirty="0">
                <a:latin typeface="Calibri"/>
                <a:cs typeface="Calibri"/>
              </a:rPr>
              <a:t>	</a:t>
            </a:r>
            <a:r>
              <a:rPr sz="800" spc="-5" dirty="0">
                <a:latin typeface="Calibri"/>
                <a:cs typeface="Calibri"/>
                <a:hlinkClick r:id="rId18"/>
              </a:rPr>
              <a:t>www.climatechangesolutions.co.uk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322320" y="9043415"/>
            <a:ext cx="1841500" cy="165100"/>
            <a:chOff x="3322320" y="9043415"/>
            <a:chExt cx="1841500" cy="165100"/>
          </a:xfrm>
        </p:grpSpPr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22320" y="9049511"/>
              <a:ext cx="124967" cy="12496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998720" y="9043415"/>
              <a:ext cx="164591" cy="1645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90579" y="8509507"/>
            <a:ext cx="1090930" cy="565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065" marR="5080" algn="ctr">
              <a:lnSpc>
                <a:spcPct val="97500"/>
              </a:lnSpc>
              <a:spcBef>
                <a:spcPts val="135"/>
              </a:spcBef>
            </a:pPr>
            <a:r>
              <a:rPr sz="1200" spc="-5" dirty="0">
                <a:latin typeface="Arial MT"/>
                <a:cs typeface="Arial MT"/>
              </a:rPr>
              <a:t>Estimated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utility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bill savings in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first year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79179" y="8509507"/>
            <a:ext cx="1259205" cy="565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065" marR="5080" algn="ctr">
              <a:lnSpc>
                <a:spcPct val="97500"/>
              </a:lnSpc>
              <a:spcBef>
                <a:spcPts val="135"/>
              </a:spcBef>
            </a:pPr>
            <a:r>
              <a:rPr sz="1200" spc="-5" dirty="0">
                <a:latin typeface="Arial MT"/>
                <a:cs typeface="Arial MT"/>
              </a:rPr>
              <a:t>Estimated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savings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over system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lifetime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25474" y="9003218"/>
            <a:ext cx="2875915" cy="228600"/>
          </a:xfrm>
          <a:custGeom>
            <a:avLst/>
            <a:gdLst/>
            <a:ahLst/>
            <a:cxnLst/>
            <a:rect l="l" t="t" r="r" b="b"/>
            <a:pathLst>
              <a:path w="2875915" h="228600">
                <a:moveTo>
                  <a:pt x="2646992" y="152399"/>
                </a:moveTo>
                <a:lnTo>
                  <a:pt x="2646992" y="228599"/>
                </a:lnTo>
                <a:lnTo>
                  <a:pt x="2799392" y="152399"/>
                </a:lnTo>
                <a:lnTo>
                  <a:pt x="2646992" y="152399"/>
                </a:lnTo>
                <a:close/>
              </a:path>
              <a:path w="2875915" h="228600">
                <a:moveTo>
                  <a:pt x="2646992" y="76199"/>
                </a:moveTo>
                <a:lnTo>
                  <a:pt x="2646992" y="152399"/>
                </a:lnTo>
                <a:lnTo>
                  <a:pt x="2685092" y="152399"/>
                </a:lnTo>
                <a:lnTo>
                  <a:pt x="2685092" y="76199"/>
                </a:lnTo>
                <a:lnTo>
                  <a:pt x="2646992" y="76199"/>
                </a:lnTo>
                <a:close/>
              </a:path>
              <a:path w="2875915" h="228600">
                <a:moveTo>
                  <a:pt x="2646992" y="0"/>
                </a:moveTo>
                <a:lnTo>
                  <a:pt x="2646992" y="76199"/>
                </a:lnTo>
                <a:lnTo>
                  <a:pt x="2685092" y="76199"/>
                </a:lnTo>
                <a:lnTo>
                  <a:pt x="2685092" y="152399"/>
                </a:lnTo>
                <a:lnTo>
                  <a:pt x="2799394" y="152399"/>
                </a:lnTo>
                <a:lnTo>
                  <a:pt x="2875592" y="114300"/>
                </a:lnTo>
                <a:lnTo>
                  <a:pt x="2646992" y="0"/>
                </a:lnTo>
                <a:close/>
              </a:path>
              <a:path w="2875915" h="228600">
                <a:moveTo>
                  <a:pt x="0" y="76199"/>
                </a:moveTo>
                <a:lnTo>
                  <a:pt x="0" y="152399"/>
                </a:lnTo>
                <a:lnTo>
                  <a:pt x="2646992" y="152399"/>
                </a:lnTo>
                <a:lnTo>
                  <a:pt x="2646992" y="76199"/>
                </a:lnTo>
                <a:lnTo>
                  <a:pt x="0" y="76199"/>
                </a:lnTo>
                <a:close/>
              </a:path>
            </a:pathLst>
          </a:custGeom>
          <a:solidFill>
            <a:srgbClr val="81DE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43807" y="9195307"/>
            <a:ext cx="23012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Estimated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30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year system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lifetime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73704" y="7654035"/>
            <a:ext cx="10788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£21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million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13310" y="7108444"/>
            <a:ext cx="11912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£663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million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8437" y="7083043"/>
            <a:ext cx="854075" cy="5772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7465" marR="30480" algn="ctr">
              <a:lnSpc>
                <a:spcPct val="100800"/>
              </a:lnSpc>
              <a:spcBef>
                <a:spcPts val="85"/>
              </a:spcBef>
            </a:pPr>
            <a:r>
              <a:rPr sz="1200" spc="5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nnu</a:t>
            </a:r>
            <a:r>
              <a:rPr sz="1200" dirty="0">
                <a:latin typeface="Calibri"/>
                <a:cs typeface="Calibri"/>
              </a:rPr>
              <a:t>al </a:t>
            </a:r>
            <a:r>
              <a:rPr sz="1200" spc="-15" dirty="0">
                <a:latin typeface="Calibri"/>
                <a:cs typeface="Calibri"/>
              </a:rPr>
              <a:t>C</a:t>
            </a:r>
            <a:r>
              <a:rPr sz="1200" spc="5" dirty="0">
                <a:latin typeface="Calibri"/>
                <a:cs typeface="Calibri"/>
              </a:rPr>
              <a:t>O</a:t>
            </a:r>
            <a:r>
              <a:rPr sz="1200" spc="-15" baseline="-13888" dirty="0">
                <a:latin typeface="Calibri"/>
                <a:cs typeface="Calibri"/>
              </a:rPr>
              <a:t>2</a:t>
            </a:r>
            <a:r>
              <a:rPr sz="1200" dirty="0">
                <a:latin typeface="Calibri"/>
                <a:cs typeface="Calibri"/>
              </a:rPr>
              <a:t>e  </a:t>
            </a:r>
            <a:r>
              <a:rPr sz="1200" spc="-10" dirty="0">
                <a:latin typeface="Calibri"/>
                <a:cs typeface="Calibri"/>
              </a:rPr>
              <a:t>averted 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44,700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tons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64592" y="210394"/>
            <a:ext cx="6441440" cy="9357360"/>
            <a:chOff x="164592" y="210394"/>
            <a:chExt cx="6441440" cy="935736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592" y="7903463"/>
              <a:ext cx="710183" cy="2103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592" y="9116567"/>
              <a:ext cx="710183" cy="4511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592" y="8055863"/>
              <a:ext cx="710183" cy="44805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592" y="8406383"/>
              <a:ext cx="710183" cy="45110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592" y="8772144"/>
              <a:ext cx="710183" cy="45110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6528" y="7949184"/>
              <a:ext cx="963168" cy="15849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6528" y="8129015"/>
              <a:ext cx="963168" cy="33527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76528" y="8482583"/>
              <a:ext cx="963168" cy="100584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37231" y="8945879"/>
              <a:ext cx="1027175" cy="54559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37231" y="7903463"/>
              <a:ext cx="1027175" cy="4572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37231" y="8381999"/>
              <a:ext cx="1027175" cy="54559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954765" y="210394"/>
              <a:ext cx="3651250" cy="2565400"/>
            </a:xfrm>
            <a:custGeom>
              <a:avLst/>
              <a:gdLst/>
              <a:ahLst/>
              <a:cxnLst/>
              <a:rect l="l" t="t" r="r" b="b"/>
              <a:pathLst>
                <a:path w="3651250" h="2565400">
                  <a:moveTo>
                    <a:pt x="3651215" y="0"/>
                  </a:moveTo>
                  <a:lnTo>
                    <a:pt x="0" y="0"/>
                  </a:lnTo>
                  <a:lnTo>
                    <a:pt x="0" y="2565252"/>
                  </a:lnTo>
                  <a:lnTo>
                    <a:pt x="3651215" y="2565252"/>
                  </a:lnTo>
                  <a:lnTo>
                    <a:pt x="36512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183305" y="7150100"/>
            <a:ext cx="943610" cy="53784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065" marR="5080" indent="-1270" algn="ctr">
              <a:lnSpc>
                <a:spcPts val="1300"/>
              </a:lnSpc>
              <a:spcBef>
                <a:spcPts val="259"/>
              </a:spcBef>
            </a:pPr>
            <a:r>
              <a:rPr sz="1200" spc="-10" dirty="0">
                <a:latin typeface="Calibri"/>
                <a:cs typeface="Calibri"/>
              </a:rPr>
              <a:t>Equal to taking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45,131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cars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off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the </a:t>
            </a:r>
            <a:r>
              <a:rPr sz="1200" spc="-10" dirty="0">
                <a:latin typeface="Calibri"/>
                <a:cs typeface="Calibri"/>
              </a:rPr>
              <a:t>road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46337" y="7140956"/>
            <a:ext cx="1198880" cy="57721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47345" marR="50165" indent="-287655">
              <a:lnSpc>
                <a:spcPct val="105000"/>
              </a:lnSpc>
              <a:spcBef>
                <a:spcPts val="25"/>
              </a:spcBef>
            </a:pPr>
            <a:r>
              <a:rPr sz="1200" spc="-5" dirty="0">
                <a:latin typeface="Calibri"/>
                <a:cs typeface="Calibri"/>
              </a:rPr>
              <a:t>Annual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electricity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supplies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90"/>
              </a:lnSpc>
            </a:pPr>
            <a:r>
              <a:rPr sz="1200" b="1" dirty="0">
                <a:latin typeface="Calibri"/>
                <a:cs typeface="Calibri"/>
              </a:rPr>
              <a:t>29,200</a:t>
            </a:r>
            <a:r>
              <a:rPr sz="1200" b="1" spc="-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households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08897" y="722883"/>
            <a:ext cx="10648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Calibri"/>
                <a:cs typeface="Calibri"/>
              </a:rPr>
              <a:t>3.9km</a:t>
            </a:r>
            <a:r>
              <a:rPr sz="1650" b="1" spc="-7" baseline="25252" dirty="0">
                <a:latin typeface="Calibri"/>
                <a:cs typeface="Calibri"/>
              </a:rPr>
              <a:t>2</a:t>
            </a:r>
            <a:r>
              <a:rPr sz="1650" b="1" spc="75" baseline="25252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area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34297" y="1103883"/>
            <a:ext cx="1464945" cy="839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libri"/>
                <a:cs typeface="Calibri"/>
              </a:rPr>
              <a:t>288,000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panels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Calibri"/>
                <a:cs typeface="Calibri"/>
              </a:rPr>
              <a:t>sides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the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Canal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34297" y="165099"/>
            <a:ext cx="3261360" cy="25400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80"/>
              </a:spcBef>
            </a:pPr>
            <a:r>
              <a:rPr sz="1600" b="1" spc="-15" dirty="0">
                <a:latin typeface="Tahoma"/>
                <a:cs typeface="Tahoma"/>
              </a:rPr>
              <a:t>Our</a:t>
            </a:r>
            <a:r>
              <a:rPr sz="1600" b="1" spc="-60" dirty="0">
                <a:latin typeface="Tahoma"/>
                <a:cs typeface="Tahoma"/>
              </a:rPr>
              <a:t> </a:t>
            </a:r>
            <a:r>
              <a:rPr sz="1600" b="1" spc="-75" dirty="0">
                <a:latin typeface="Tahoma"/>
                <a:cs typeface="Tahoma"/>
              </a:rPr>
              <a:t>Findings</a:t>
            </a:r>
            <a:endParaRPr sz="1600">
              <a:latin typeface="Tahoma"/>
              <a:cs typeface="Tahoma"/>
            </a:endParaRPr>
          </a:p>
          <a:p>
            <a:pPr marL="203835" indent="-203835">
              <a:lnSpc>
                <a:spcPct val="100000"/>
              </a:lnSpc>
              <a:spcBef>
                <a:spcPts val="480"/>
              </a:spcBef>
              <a:buSzPct val="93750"/>
              <a:buFont typeface="Segoe UI Symbol"/>
              <a:buChar char="➔"/>
              <a:tabLst>
                <a:tab pos="203835" algn="l"/>
              </a:tabLst>
            </a:pPr>
            <a:r>
              <a:rPr sz="1600" spc="-10" dirty="0">
                <a:latin typeface="Calibri"/>
                <a:cs typeface="Calibri"/>
              </a:rPr>
              <a:t>Currently </a:t>
            </a:r>
            <a:r>
              <a:rPr sz="1600" spc="-5" dirty="0">
                <a:latin typeface="Calibri"/>
                <a:cs typeface="Calibri"/>
              </a:rPr>
              <a:t>mapped </a:t>
            </a:r>
            <a:r>
              <a:rPr sz="1600" b="1" dirty="0">
                <a:latin typeface="Calibri"/>
                <a:cs typeface="Calibri"/>
              </a:rPr>
              <a:t>259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sites </a:t>
            </a:r>
            <a:r>
              <a:rPr sz="1600" spc="-10" dirty="0">
                <a:latin typeface="Calibri"/>
                <a:cs typeface="Calibri"/>
              </a:rPr>
              <a:t>across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endParaRPr sz="1600">
              <a:latin typeface="Calibri"/>
              <a:cs typeface="Calibri"/>
            </a:endParaRPr>
          </a:p>
          <a:p>
            <a:pPr marL="203835" indent="-203835">
              <a:lnSpc>
                <a:spcPct val="100000"/>
              </a:lnSpc>
              <a:spcBef>
                <a:spcPts val="1080"/>
              </a:spcBef>
              <a:buSzPct val="93750"/>
              <a:buFont typeface="Segoe UI Symbol"/>
              <a:buChar char="➔"/>
              <a:tabLst>
                <a:tab pos="203835" algn="l"/>
              </a:tabLst>
            </a:pPr>
            <a:r>
              <a:rPr sz="1600" spc="-5" dirty="0">
                <a:latin typeface="Calibri"/>
                <a:cs typeface="Calibri"/>
              </a:rPr>
              <a:t>This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shows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spc="-10" dirty="0">
                <a:latin typeface="Calibri"/>
                <a:cs typeface="Calibri"/>
              </a:rPr>
              <a:t>potential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for</a:t>
            </a:r>
            <a:r>
              <a:rPr sz="1600" spc="-5" dirty="0">
                <a:latin typeface="Calibri"/>
                <a:cs typeface="Calibri"/>
              </a:rPr>
              <a:t> over</a:t>
            </a:r>
            <a:endParaRPr sz="1600">
              <a:latin typeface="Calibri"/>
              <a:cs typeface="Calibri"/>
            </a:endParaRPr>
          </a:p>
          <a:p>
            <a:pPr marL="203835" indent="-203835">
              <a:lnSpc>
                <a:spcPts val="1714"/>
              </a:lnSpc>
              <a:spcBef>
                <a:spcPts val="1080"/>
              </a:spcBef>
              <a:buSzPct val="93750"/>
              <a:buFont typeface="Segoe UI Symbol"/>
              <a:buChar char="➔"/>
              <a:tabLst>
                <a:tab pos="203835" algn="l"/>
              </a:tabLst>
            </a:pPr>
            <a:r>
              <a:rPr sz="1600" spc="-5" dirty="0">
                <a:latin typeface="Calibri"/>
                <a:cs typeface="Calibri"/>
              </a:rPr>
              <a:t>This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yields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93,200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MWh/year</a:t>
            </a:r>
            <a:endParaRPr sz="1600">
              <a:latin typeface="Calibri"/>
              <a:cs typeface="Calibri"/>
            </a:endParaRPr>
          </a:p>
          <a:p>
            <a:pPr marL="203835" indent="-203835">
              <a:lnSpc>
                <a:spcPts val="1714"/>
              </a:lnSpc>
              <a:buSzPct val="93750"/>
              <a:buFont typeface="Segoe UI Symbol"/>
              <a:buChar char="➔"/>
              <a:tabLst>
                <a:tab pos="203835" algn="l"/>
              </a:tabLst>
            </a:pPr>
            <a:r>
              <a:rPr sz="1600" spc="-5" dirty="0">
                <a:latin typeface="Calibri"/>
                <a:cs typeface="Calibri"/>
              </a:rPr>
              <a:t>Including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26,200</a:t>
            </a:r>
            <a:r>
              <a:rPr sz="1600" spc="-10" dirty="0">
                <a:latin typeface="Calibri"/>
                <a:cs typeface="Calibri"/>
              </a:rPr>
              <a:t> MWh/year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both</a:t>
            </a:r>
            <a:endParaRPr sz="1600">
              <a:latin typeface="Calibri"/>
              <a:cs typeface="Calibri"/>
            </a:endParaRPr>
          </a:p>
          <a:p>
            <a:pPr marR="5080">
              <a:lnSpc>
                <a:spcPct val="77900"/>
              </a:lnSpc>
              <a:spcBef>
                <a:spcPts val="1505"/>
              </a:spcBef>
              <a:buSzPct val="93750"/>
              <a:buFont typeface="Segoe UI Symbol"/>
              <a:buChar char="➔"/>
              <a:tabLst>
                <a:tab pos="203835" algn="l"/>
              </a:tabLst>
            </a:pPr>
            <a:r>
              <a:rPr sz="1600" spc="-5" dirty="0">
                <a:latin typeface="Calibri"/>
                <a:cs typeface="Calibri"/>
              </a:rPr>
              <a:t>If all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those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panels </a:t>
            </a:r>
            <a:r>
              <a:rPr sz="1600" spc="-10" dirty="0">
                <a:latin typeface="Calibri"/>
                <a:cs typeface="Calibri"/>
              </a:rPr>
              <a:t>were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arranged</a:t>
            </a:r>
            <a:r>
              <a:rPr sz="1600" spc="-5" dirty="0">
                <a:latin typeface="Calibri"/>
                <a:cs typeface="Calibri"/>
              </a:rPr>
              <a:t> in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single</a:t>
            </a:r>
            <a:r>
              <a:rPr sz="1600" spc="-10" dirty="0">
                <a:latin typeface="Calibri"/>
                <a:cs typeface="Calibri"/>
              </a:rPr>
              <a:t> flat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array,</a:t>
            </a:r>
            <a:r>
              <a:rPr sz="1600" spc="-5" dirty="0">
                <a:latin typeface="Calibri"/>
                <a:cs typeface="Calibri"/>
              </a:rPr>
              <a:t> it would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be </a:t>
            </a:r>
            <a:r>
              <a:rPr sz="1600" dirty="0">
                <a:latin typeface="Calibri"/>
                <a:cs typeface="Calibri"/>
              </a:rPr>
              <a:t>912</a:t>
            </a:r>
            <a:r>
              <a:rPr sz="1600" spc="-5" dirty="0">
                <a:latin typeface="Calibri"/>
                <a:cs typeface="Calibri"/>
              </a:rPr>
              <a:t> metres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wide and </a:t>
            </a:r>
            <a:r>
              <a:rPr sz="1600" dirty="0">
                <a:latin typeface="Calibri"/>
                <a:cs typeface="Calibri"/>
              </a:rPr>
              <a:t>545 </a:t>
            </a:r>
            <a:r>
              <a:rPr sz="1600" spc="-5" dirty="0">
                <a:latin typeface="Calibri"/>
                <a:cs typeface="Calibri"/>
              </a:rPr>
              <a:t>metres long </a:t>
            </a:r>
            <a:r>
              <a:rPr sz="1600" dirty="0">
                <a:latin typeface="Calibri"/>
                <a:cs typeface="Calibri"/>
              </a:rPr>
              <a:t>- </a:t>
            </a:r>
            <a:r>
              <a:rPr sz="1600" spc="-5" dirty="0">
                <a:latin typeface="Calibri"/>
                <a:cs typeface="Calibri"/>
              </a:rPr>
              <a:t>nearly the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size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5" dirty="0">
                <a:latin typeface="Calibri"/>
                <a:cs typeface="Calibri"/>
              </a:rPr>
              <a:t> Coventry city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centre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12321" y="296538"/>
            <a:ext cx="2449195" cy="2449195"/>
            <a:chOff x="212321" y="296538"/>
            <a:chExt cx="2449195" cy="2449195"/>
          </a:xfrm>
        </p:grpSpPr>
        <p:sp>
          <p:nvSpPr>
            <p:cNvPr id="28" name="object 28"/>
            <p:cNvSpPr/>
            <p:nvPr/>
          </p:nvSpPr>
          <p:spPr>
            <a:xfrm>
              <a:off x="250421" y="334638"/>
              <a:ext cx="2372995" cy="2372995"/>
            </a:xfrm>
            <a:custGeom>
              <a:avLst/>
              <a:gdLst/>
              <a:ahLst/>
              <a:cxnLst/>
              <a:rect l="l" t="t" r="r" b="b"/>
              <a:pathLst>
                <a:path w="2372995" h="2372995">
                  <a:moveTo>
                    <a:pt x="0" y="1186277"/>
                  </a:moveTo>
                  <a:lnTo>
                    <a:pt x="941" y="1138565"/>
                  </a:lnTo>
                  <a:lnTo>
                    <a:pt x="3744" y="1091332"/>
                  </a:lnTo>
                  <a:lnTo>
                    <a:pt x="8371" y="1044612"/>
                  </a:lnTo>
                  <a:lnTo>
                    <a:pt x="14787" y="998442"/>
                  </a:lnTo>
                  <a:lnTo>
                    <a:pt x="22958" y="952856"/>
                  </a:lnTo>
                  <a:lnTo>
                    <a:pt x="32847" y="907890"/>
                  </a:lnTo>
                  <a:lnTo>
                    <a:pt x="44419" y="863579"/>
                  </a:lnTo>
                  <a:lnTo>
                    <a:pt x="57638" y="819959"/>
                  </a:lnTo>
                  <a:lnTo>
                    <a:pt x="72470" y="777066"/>
                  </a:lnTo>
                  <a:lnTo>
                    <a:pt x="88879" y="734934"/>
                  </a:lnTo>
                  <a:lnTo>
                    <a:pt x="106829" y="693599"/>
                  </a:lnTo>
                  <a:lnTo>
                    <a:pt x="126285" y="653097"/>
                  </a:lnTo>
                  <a:lnTo>
                    <a:pt x="147211" y="613463"/>
                  </a:lnTo>
                  <a:lnTo>
                    <a:pt x="169572" y="574732"/>
                  </a:lnTo>
                  <a:lnTo>
                    <a:pt x="193333" y="536940"/>
                  </a:lnTo>
                  <a:lnTo>
                    <a:pt x="218458" y="500123"/>
                  </a:lnTo>
                  <a:lnTo>
                    <a:pt x="244912" y="464315"/>
                  </a:lnTo>
                  <a:lnTo>
                    <a:pt x="272659" y="429553"/>
                  </a:lnTo>
                  <a:lnTo>
                    <a:pt x="301664" y="395871"/>
                  </a:lnTo>
                  <a:lnTo>
                    <a:pt x="331891" y="363305"/>
                  </a:lnTo>
                  <a:lnTo>
                    <a:pt x="363305" y="331891"/>
                  </a:lnTo>
                  <a:lnTo>
                    <a:pt x="395871" y="301664"/>
                  </a:lnTo>
                  <a:lnTo>
                    <a:pt x="429553" y="272659"/>
                  </a:lnTo>
                  <a:lnTo>
                    <a:pt x="464315" y="244912"/>
                  </a:lnTo>
                  <a:lnTo>
                    <a:pt x="500123" y="218458"/>
                  </a:lnTo>
                  <a:lnTo>
                    <a:pt x="536940" y="193333"/>
                  </a:lnTo>
                  <a:lnTo>
                    <a:pt x="574732" y="169572"/>
                  </a:lnTo>
                  <a:lnTo>
                    <a:pt x="613463" y="147211"/>
                  </a:lnTo>
                  <a:lnTo>
                    <a:pt x="653097" y="126285"/>
                  </a:lnTo>
                  <a:lnTo>
                    <a:pt x="693599" y="106829"/>
                  </a:lnTo>
                  <a:lnTo>
                    <a:pt x="734934" y="88879"/>
                  </a:lnTo>
                  <a:lnTo>
                    <a:pt x="777066" y="72470"/>
                  </a:lnTo>
                  <a:lnTo>
                    <a:pt x="819959" y="57638"/>
                  </a:lnTo>
                  <a:lnTo>
                    <a:pt x="863579" y="44419"/>
                  </a:lnTo>
                  <a:lnTo>
                    <a:pt x="907890" y="32847"/>
                  </a:lnTo>
                  <a:lnTo>
                    <a:pt x="952856" y="22958"/>
                  </a:lnTo>
                  <a:lnTo>
                    <a:pt x="998442" y="14787"/>
                  </a:lnTo>
                  <a:lnTo>
                    <a:pt x="1044612" y="8371"/>
                  </a:lnTo>
                  <a:lnTo>
                    <a:pt x="1091332" y="3744"/>
                  </a:lnTo>
                  <a:lnTo>
                    <a:pt x="1138565" y="941"/>
                  </a:lnTo>
                  <a:lnTo>
                    <a:pt x="1186277" y="0"/>
                  </a:lnTo>
                  <a:lnTo>
                    <a:pt x="1233988" y="941"/>
                  </a:lnTo>
                  <a:lnTo>
                    <a:pt x="1281221" y="3744"/>
                  </a:lnTo>
                  <a:lnTo>
                    <a:pt x="1327941" y="8371"/>
                  </a:lnTo>
                  <a:lnTo>
                    <a:pt x="1374111" y="14787"/>
                  </a:lnTo>
                  <a:lnTo>
                    <a:pt x="1419697" y="22958"/>
                  </a:lnTo>
                  <a:lnTo>
                    <a:pt x="1464664" y="32847"/>
                  </a:lnTo>
                  <a:lnTo>
                    <a:pt x="1508974" y="44419"/>
                  </a:lnTo>
                  <a:lnTo>
                    <a:pt x="1552594" y="57638"/>
                  </a:lnTo>
                  <a:lnTo>
                    <a:pt x="1595488" y="72470"/>
                  </a:lnTo>
                  <a:lnTo>
                    <a:pt x="1637620" y="88879"/>
                  </a:lnTo>
                  <a:lnTo>
                    <a:pt x="1678954" y="106829"/>
                  </a:lnTo>
                  <a:lnTo>
                    <a:pt x="1719456" y="126285"/>
                  </a:lnTo>
                  <a:lnTo>
                    <a:pt x="1759091" y="147211"/>
                  </a:lnTo>
                  <a:lnTo>
                    <a:pt x="1797821" y="169572"/>
                  </a:lnTo>
                  <a:lnTo>
                    <a:pt x="1835613" y="193333"/>
                  </a:lnTo>
                  <a:lnTo>
                    <a:pt x="1872431" y="218458"/>
                  </a:lnTo>
                  <a:lnTo>
                    <a:pt x="1908238" y="244912"/>
                  </a:lnTo>
                  <a:lnTo>
                    <a:pt x="1943001" y="272659"/>
                  </a:lnTo>
                  <a:lnTo>
                    <a:pt x="1976683" y="301664"/>
                  </a:lnTo>
                  <a:lnTo>
                    <a:pt x="2009248" y="331891"/>
                  </a:lnTo>
                  <a:lnTo>
                    <a:pt x="2040663" y="363305"/>
                  </a:lnTo>
                  <a:lnTo>
                    <a:pt x="2070890" y="395871"/>
                  </a:lnTo>
                  <a:lnTo>
                    <a:pt x="2099895" y="429553"/>
                  </a:lnTo>
                  <a:lnTo>
                    <a:pt x="2127642" y="464315"/>
                  </a:lnTo>
                  <a:lnTo>
                    <a:pt x="2154096" y="500123"/>
                  </a:lnTo>
                  <a:lnTo>
                    <a:pt x="2179221" y="536940"/>
                  </a:lnTo>
                  <a:lnTo>
                    <a:pt x="2202982" y="574732"/>
                  </a:lnTo>
                  <a:lnTo>
                    <a:pt x="2225343" y="613463"/>
                  </a:lnTo>
                  <a:lnTo>
                    <a:pt x="2246269" y="653097"/>
                  </a:lnTo>
                  <a:lnTo>
                    <a:pt x="2265725" y="693599"/>
                  </a:lnTo>
                  <a:lnTo>
                    <a:pt x="2283675" y="734934"/>
                  </a:lnTo>
                  <a:lnTo>
                    <a:pt x="2300084" y="777066"/>
                  </a:lnTo>
                  <a:lnTo>
                    <a:pt x="2314916" y="819959"/>
                  </a:lnTo>
                  <a:lnTo>
                    <a:pt x="2328135" y="863579"/>
                  </a:lnTo>
                  <a:lnTo>
                    <a:pt x="2339707" y="907890"/>
                  </a:lnTo>
                  <a:lnTo>
                    <a:pt x="2349596" y="952856"/>
                  </a:lnTo>
                  <a:lnTo>
                    <a:pt x="2357767" y="998442"/>
                  </a:lnTo>
                  <a:lnTo>
                    <a:pt x="2364183" y="1044612"/>
                  </a:lnTo>
                  <a:lnTo>
                    <a:pt x="2368810" y="1091332"/>
                  </a:lnTo>
                  <a:lnTo>
                    <a:pt x="2371613" y="1138565"/>
                  </a:lnTo>
                  <a:lnTo>
                    <a:pt x="2372555" y="1186277"/>
                  </a:lnTo>
                  <a:lnTo>
                    <a:pt x="2371613" y="1233988"/>
                  </a:lnTo>
                  <a:lnTo>
                    <a:pt x="2368810" y="1281221"/>
                  </a:lnTo>
                  <a:lnTo>
                    <a:pt x="2364183" y="1327941"/>
                  </a:lnTo>
                  <a:lnTo>
                    <a:pt x="2357767" y="1374111"/>
                  </a:lnTo>
                  <a:lnTo>
                    <a:pt x="2349596" y="1419697"/>
                  </a:lnTo>
                  <a:lnTo>
                    <a:pt x="2339707" y="1464664"/>
                  </a:lnTo>
                  <a:lnTo>
                    <a:pt x="2328135" y="1508974"/>
                  </a:lnTo>
                  <a:lnTo>
                    <a:pt x="2314916" y="1552594"/>
                  </a:lnTo>
                  <a:lnTo>
                    <a:pt x="2300084" y="1595488"/>
                  </a:lnTo>
                  <a:lnTo>
                    <a:pt x="2283675" y="1637620"/>
                  </a:lnTo>
                  <a:lnTo>
                    <a:pt x="2265725" y="1678954"/>
                  </a:lnTo>
                  <a:lnTo>
                    <a:pt x="2246269" y="1719456"/>
                  </a:lnTo>
                  <a:lnTo>
                    <a:pt x="2225343" y="1759091"/>
                  </a:lnTo>
                  <a:lnTo>
                    <a:pt x="2202982" y="1797821"/>
                  </a:lnTo>
                  <a:lnTo>
                    <a:pt x="2179221" y="1835613"/>
                  </a:lnTo>
                  <a:lnTo>
                    <a:pt x="2154096" y="1872431"/>
                  </a:lnTo>
                  <a:lnTo>
                    <a:pt x="2127642" y="1908238"/>
                  </a:lnTo>
                  <a:lnTo>
                    <a:pt x="2099895" y="1943001"/>
                  </a:lnTo>
                  <a:lnTo>
                    <a:pt x="2070890" y="1976683"/>
                  </a:lnTo>
                  <a:lnTo>
                    <a:pt x="2040663" y="2009248"/>
                  </a:lnTo>
                  <a:lnTo>
                    <a:pt x="2009248" y="2040663"/>
                  </a:lnTo>
                  <a:lnTo>
                    <a:pt x="1976683" y="2070890"/>
                  </a:lnTo>
                  <a:lnTo>
                    <a:pt x="1943001" y="2099895"/>
                  </a:lnTo>
                  <a:lnTo>
                    <a:pt x="1908238" y="2127642"/>
                  </a:lnTo>
                  <a:lnTo>
                    <a:pt x="1872431" y="2154096"/>
                  </a:lnTo>
                  <a:lnTo>
                    <a:pt x="1835613" y="2179221"/>
                  </a:lnTo>
                  <a:lnTo>
                    <a:pt x="1797821" y="2202982"/>
                  </a:lnTo>
                  <a:lnTo>
                    <a:pt x="1759091" y="2225343"/>
                  </a:lnTo>
                  <a:lnTo>
                    <a:pt x="1719456" y="2246269"/>
                  </a:lnTo>
                  <a:lnTo>
                    <a:pt x="1678954" y="2265725"/>
                  </a:lnTo>
                  <a:lnTo>
                    <a:pt x="1637620" y="2283675"/>
                  </a:lnTo>
                  <a:lnTo>
                    <a:pt x="1595488" y="2300084"/>
                  </a:lnTo>
                  <a:lnTo>
                    <a:pt x="1552594" y="2314916"/>
                  </a:lnTo>
                  <a:lnTo>
                    <a:pt x="1508974" y="2328135"/>
                  </a:lnTo>
                  <a:lnTo>
                    <a:pt x="1464664" y="2339707"/>
                  </a:lnTo>
                  <a:lnTo>
                    <a:pt x="1419697" y="2349596"/>
                  </a:lnTo>
                  <a:lnTo>
                    <a:pt x="1374111" y="2357767"/>
                  </a:lnTo>
                  <a:lnTo>
                    <a:pt x="1327941" y="2364183"/>
                  </a:lnTo>
                  <a:lnTo>
                    <a:pt x="1281221" y="2368810"/>
                  </a:lnTo>
                  <a:lnTo>
                    <a:pt x="1233988" y="2371613"/>
                  </a:lnTo>
                  <a:lnTo>
                    <a:pt x="1186277" y="2372555"/>
                  </a:lnTo>
                  <a:lnTo>
                    <a:pt x="1138565" y="2371613"/>
                  </a:lnTo>
                  <a:lnTo>
                    <a:pt x="1091332" y="2368810"/>
                  </a:lnTo>
                  <a:lnTo>
                    <a:pt x="1044612" y="2364183"/>
                  </a:lnTo>
                  <a:lnTo>
                    <a:pt x="998442" y="2357767"/>
                  </a:lnTo>
                  <a:lnTo>
                    <a:pt x="952856" y="2349596"/>
                  </a:lnTo>
                  <a:lnTo>
                    <a:pt x="907890" y="2339707"/>
                  </a:lnTo>
                  <a:lnTo>
                    <a:pt x="863579" y="2328135"/>
                  </a:lnTo>
                  <a:lnTo>
                    <a:pt x="819959" y="2314916"/>
                  </a:lnTo>
                  <a:lnTo>
                    <a:pt x="777066" y="2300084"/>
                  </a:lnTo>
                  <a:lnTo>
                    <a:pt x="734934" y="2283675"/>
                  </a:lnTo>
                  <a:lnTo>
                    <a:pt x="693599" y="2265725"/>
                  </a:lnTo>
                  <a:lnTo>
                    <a:pt x="653097" y="2246269"/>
                  </a:lnTo>
                  <a:lnTo>
                    <a:pt x="613463" y="2225343"/>
                  </a:lnTo>
                  <a:lnTo>
                    <a:pt x="574732" y="2202982"/>
                  </a:lnTo>
                  <a:lnTo>
                    <a:pt x="536940" y="2179221"/>
                  </a:lnTo>
                  <a:lnTo>
                    <a:pt x="500123" y="2154096"/>
                  </a:lnTo>
                  <a:lnTo>
                    <a:pt x="464315" y="2127642"/>
                  </a:lnTo>
                  <a:lnTo>
                    <a:pt x="429553" y="2099895"/>
                  </a:lnTo>
                  <a:lnTo>
                    <a:pt x="395871" y="2070890"/>
                  </a:lnTo>
                  <a:lnTo>
                    <a:pt x="363305" y="2040663"/>
                  </a:lnTo>
                  <a:lnTo>
                    <a:pt x="331891" y="2009248"/>
                  </a:lnTo>
                  <a:lnTo>
                    <a:pt x="301664" y="1976683"/>
                  </a:lnTo>
                  <a:lnTo>
                    <a:pt x="272659" y="1943001"/>
                  </a:lnTo>
                  <a:lnTo>
                    <a:pt x="244912" y="1908238"/>
                  </a:lnTo>
                  <a:lnTo>
                    <a:pt x="218458" y="1872431"/>
                  </a:lnTo>
                  <a:lnTo>
                    <a:pt x="193333" y="1835613"/>
                  </a:lnTo>
                  <a:lnTo>
                    <a:pt x="169572" y="1797821"/>
                  </a:lnTo>
                  <a:lnTo>
                    <a:pt x="147211" y="1759091"/>
                  </a:lnTo>
                  <a:lnTo>
                    <a:pt x="126285" y="1719456"/>
                  </a:lnTo>
                  <a:lnTo>
                    <a:pt x="106829" y="1678954"/>
                  </a:lnTo>
                  <a:lnTo>
                    <a:pt x="88879" y="1637620"/>
                  </a:lnTo>
                  <a:lnTo>
                    <a:pt x="72470" y="1595488"/>
                  </a:lnTo>
                  <a:lnTo>
                    <a:pt x="57638" y="1552594"/>
                  </a:lnTo>
                  <a:lnTo>
                    <a:pt x="44419" y="1508974"/>
                  </a:lnTo>
                  <a:lnTo>
                    <a:pt x="32847" y="1464664"/>
                  </a:lnTo>
                  <a:lnTo>
                    <a:pt x="22958" y="1419697"/>
                  </a:lnTo>
                  <a:lnTo>
                    <a:pt x="14787" y="1374111"/>
                  </a:lnTo>
                  <a:lnTo>
                    <a:pt x="8371" y="1327941"/>
                  </a:lnTo>
                  <a:lnTo>
                    <a:pt x="3744" y="1281221"/>
                  </a:lnTo>
                  <a:lnTo>
                    <a:pt x="941" y="1233988"/>
                  </a:lnTo>
                  <a:lnTo>
                    <a:pt x="0" y="1186277"/>
                  </a:lnTo>
                  <a:close/>
                </a:path>
              </a:pathLst>
            </a:custGeom>
            <a:ln w="762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80183" y="567264"/>
              <a:ext cx="1898650" cy="1898650"/>
            </a:xfrm>
            <a:custGeom>
              <a:avLst/>
              <a:gdLst/>
              <a:ahLst/>
              <a:cxnLst/>
              <a:rect l="l" t="t" r="r" b="b"/>
              <a:pathLst>
                <a:path w="1898650" h="1898650">
                  <a:moveTo>
                    <a:pt x="949021" y="0"/>
                  </a:moveTo>
                  <a:lnTo>
                    <a:pt x="900185" y="1234"/>
                  </a:lnTo>
                  <a:lnTo>
                    <a:pt x="851990" y="4899"/>
                  </a:lnTo>
                  <a:lnTo>
                    <a:pt x="804495" y="10934"/>
                  </a:lnTo>
                  <a:lnTo>
                    <a:pt x="757760" y="19280"/>
                  </a:lnTo>
                  <a:lnTo>
                    <a:pt x="711846" y="29877"/>
                  </a:lnTo>
                  <a:lnTo>
                    <a:pt x="666811" y="42666"/>
                  </a:lnTo>
                  <a:lnTo>
                    <a:pt x="622716" y="57586"/>
                  </a:lnTo>
                  <a:lnTo>
                    <a:pt x="579619" y="74578"/>
                  </a:lnTo>
                  <a:lnTo>
                    <a:pt x="537581" y="93583"/>
                  </a:lnTo>
                  <a:lnTo>
                    <a:pt x="496661" y="114541"/>
                  </a:lnTo>
                  <a:lnTo>
                    <a:pt x="456919" y="137392"/>
                  </a:lnTo>
                  <a:lnTo>
                    <a:pt x="418414" y="162077"/>
                  </a:lnTo>
                  <a:lnTo>
                    <a:pt x="381207" y="188536"/>
                  </a:lnTo>
                  <a:lnTo>
                    <a:pt x="345355" y="216710"/>
                  </a:lnTo>
                  <a:lnTo>
                    <a:pt x="310921" y="246538"/>
                  </a:lnTo>
                  <a:lnTo>
                    <a:pt x="277962" y="277961"/>
                  </a:lnTo>
                  <a:lnTo>
                    <a:pt x="246538" y="310920"/>
                  </a:lnTo>
                  <a:lnTo>
                    <a:pt x="216710" y="345355"/>
                  </a:lnTo>
                  <a:lnTo>
                    <a:pt x="188537" y="381206"/>
                  </a:lnTo>
                  <a:lnTo>
                    <a:pt x="162078" y="418414"/>
                  </a:lnTo>
                  <a:lnTo>
                    <a:pt x="137393" y="456919"/>
                  </a:lnTo>
                  <a:lnTo>
                    <a:pt x="114541" y="496661"/>
                  </a:lnTo>
                  <a:lnTo>
                    <a:pt x="93583" y="537581"/>
                  </a:lnTo>
                  <a:lnTo>
                    <a:pt x="74578" y="579619"/>
                  </a:lnTo>
                  <a:lnTo>
                    <a:pt x="57586" y="622715"/>
                  </a:lnTo>
                  <a:lnTo>
                    <a:pt x="42666" y="666811"/>
                  </a:lnTo>
                  <a:lnTo>
                    <a:pt x="29877" y="711846"/>
                  </a:lnTo>
                  <a:lnTo>
                    <a:pt x="19280" y="757760"/>
                  </a:lnTo>
                  <a:lnTo>
                    <a:pt x="10934" y="804494"/>
                  </a:lnTo>
                  <a:lnTo>
                    <a:pt x="4899" y="851989"/>
                  </a:lnTo>
                  <a:lnTo>
                    <a:pt x="1234" y="900184"/>
                  </a:lnTo>
                  <a:lnTo>
                    <a:pt x="0" y="949021"/>
                  </a:lnTo>
                  <a:lnTo>
                    <a:pt x="1234" y="997858"/>
                  </a:lnTo>
                  <a:lnTo>
                    <a:pt x="4899" y="1046053"/>
                  </a:lnTo>
                  <a:lnTo>
                    <a:pt x="10934" y="1093548"/>
                  </a:lnTo>
                  <a:lnTo>
                    <a:pt x="19280" y="1140282"/>
                  </a:lnTo>
                  <a:lnTo>
                    <a:pt x="29877" y="1186196"/>
                  </a:lnTo>
                  <a:lnTo>
                    <a:pt x="42666" y="1231231"/>
                  </a:lnTo>
                  <a:lnTo>
                    <a:pt x="57586" y="1275326"/>
                  </a:lnTo>
                  <a:lnTo>
                    <a:pt x="74578" y="1318423"/>
                  </a:lnTo>
                  <a:lnTo>
                    <a:pt x="93583" y="1360461"/>
                  </a:lnTo>
                  <a:lnTo>
                    <a:pt x="114541" y="1401381"/>
                  </a:lnTo>
                  <a:lnTo>
                    <a:pt x="137393" y="1441123"/>
                  </a:lnTo>
                  <a:lnTo>
                    <a:pt x="162078" y="1479628"/>
                  </a:lnTo>
                  <a:lnTo>
                    <a:pt x="188537" y="1516836"/>
                  </a:lnTo>
                  <a:lnTo>
                    <a:pt x="216710" y="1552687"/>
                  </a:lnTo>
                  <a:lnTo>
                    <a:pt x="246538" y="1587122"/>
                  </a:lnTo>
                  <a:lnTo>
                    <a:pt x="277962" y="1620081"/>
                  </a:lnTo>
                  <a:lnTo>
                    <a:pt x="310921" y="1651504"/>
                  </a:lnTo>
                  <a:lnTo>
                    <a:pt x="345355" y="1681332"/>
                  </a:lnTo>
                  <a:lnTo>
                    <a:pt x="381207" y="1709506"/>
                  </a:lnTo>
                  <a:lnTo>
                    <a:pt x="418414" y="1735965"/>
                  </a:lnTo>
                  <a:lnTo>
                    <a:pt x="456919" y="1760649"/>
                  </a:lnTo>
                  <a:lnTo>
                    <a:pt x="496661" y="1783501"/>
                  </a:lnTo>
                  <a:lnTo>
                    <a:pt x="537581" y="1804459"/>
                  </a:lnTo>
                  <a:lnTo>
                    <a:pt x="579619" y="1823464"/>
                  </a:lnTo>
                  <a:lnTo>
                    <a:pt x="622716" y="1840456"/>
                  </a:lnTo>
                  <a:lnTo>
                    <a:pt x="666811" y="1855376"/>
                  </a:lnTo>
                  <a:lnTo>
                    <a:pt x="711846" y="1868165"/>
                  </a:lnTo>
                  <a:lnTo>
                    <a:pt x="757760" y="1878762"/>
                  </a:lnTo>
                  <a:lnTo>
                    <a:pt x="804495" y="1887108"/>
                  </a:lnTo>
                  <a:lnTo>
                    <a:pt x="851990" y="1893143"/>
                  </a:lnTo>
                  <a:lnTo>
                    <a:pt x="900185" y="1896808"/>
                  </a:lnTo>
                  <a:lnTo>
                    <a:pt x="949021" y="1898042"/>
                  </a:lnTo>
                  <a:lnTo>
                    <a:pt x="997858" y="1896808"/>
                  </a:lnTo>
                  <a:lnTo>
                    <a:pt x="1046053" y="1893143"/>
                  </a:lnTo>
                  <a:lnTo>
                    <a:pt x="1093548" y="1887108"/>
                  </a:lnTo>
                  <a:lnTo>
                    <a:pt x="1140282" y="1878762"/>
                  </a:lnTo>
                  <a:lnTo>
                    <a:pt x="1186197" y="1868165"/>
                  </a:lnTo>
                  <a:lnTo>
                    <a:pt x="1231232" y="1855376"/>
                  </a:lnTo>
                  <a:lnTo>
                    <a:pt x="1275327" y="1840456"/>
                  </a:lnTo>
                  <a:lnTo>
                    <a:pt x="1318424" y="1823464"/>
                  </a:lnTo>
                  <a:lnTo>
                    <a:pt x="1360462" y="1804459"/>
                  </a:lnTo>
                  <a:lnTo>
                    <a:pt x="1401382" y="1783501"/>
                  </a:lnTo>
                  <a:lnTo>
                    <a:pt x="1441124" y="1760649"/>
                  </a:lnTo>
                  <a:lnTo>
                    <a:pt x="1479628" y="1735965"/>
                  </a:lnTo>
                  <a:lnTo>
                    <a:pt x="1516836" y="1709506"/>
                  </a:lnTo>
                  <a:lnTo>
                    <a:pt x="1552687" y="1681332"/>
                  </a:lnTo>
                  <a:lnTo>
                    <a:pt x="1587122" y="1651504"/>
                  </a:lnTo>
                  <a:lnTo>
                    <a:pt x="1620081" y="1620081"/>
                  </a:lnTo>
                  <a:lnTo>
                    <a:pt x="1651504" y="1587122"/>
                  </a:lnTo>
                  <a:lnTo>
                    <a:pt x="1681333" y="1552687"/>
                  </a:lnTo>
                  <a:lnTo>
                    <a:pt x="1709506" y="1516836"/>
                  </a:lnTo>
                  <a:lnTo>
                    <a:pt x="1735965" y="1479628"/>
                  </a:lnTo>
                  <a:lnTo>
                    <a:pt x="1760650" y="1441123"/>
                  </a:lnTo>
                  <a:lnTo>
                    <a:pt x="1783501" y="1401381"/>
                  </a:lnTo>
                  <a:lnTo>
                    <a:pt x="1804459" y="1360461"/>
                  </a:lnTo>
                  <a:lnTo>
                    <a:pt x="1823464" y="1318423"/>
                  </a:lnTo>
                  <a:lnTo>
                    <a:pt x="1840457" y="1275326"/>
                  </a:lnTo>
                  <a:lnTo>
                    <a:pt x="1855377" y="1231231"/>
                  </a:lnTo>
                  <a:lnTo>
                    <a:pt x="1868165" y="1186196"/>
                  </a:lnTo>
                  <a:lnTo>
                    <a:pt x="1878762" y="1140282"/>
                  </a:lnTo>
                  <a:lnTo>
                    <a:pt x="1887108" y="1093548"/>
                  </a:lnTo>
                  <a:lnTo>
                    <a:pt x="1893143" y="1046053"/>
                  </a:lnTo>
                  <a:lnTo>
                    <a:pt x="1896808" y="997858"/>
                  </a:lnTo>
                  <a:lnTo>
                    <a:pt x="1898043" y="949021"/>
                  </a:lnTo>
                  <a:lnTo>
                    <a:pt x="1896808" y="900184"/>
                  </a:lnTo>
                  <a:lnTo>
                    <a:pt x="1893143" y="851989"/>
                  </a:lnTo>
                  <a:lnTo>
                    <a:pt x="1887108" y="804494"/>
                  </a:lnTo>
                  <a:lnTo>
                    <a:pt x="1878762" y="757760"/>
                  </a:lnTo>
                  <a:lnTo>
                    <a:pt x="1868165" y="711846"/>
                  </a:lnTo>
                  <a:lnTo>
                    <a:pt x="1855377" y="666811"/>
                  </a:lnTo>
                  <a:lnTo>
                    <a:pt x="1840457" y="622715"/>
                  </a:lnTo>
                  <a:lnTo>
                    <a:pt x="1823464" y="579619"/>
                  </a:lnTo>
                  <a:lnTo>
                    <a:pt x="1804459" y="537581"/>
                  </a:lnTo>
                  <a:lnTo>
                    <a:pt x="1783501" y="496661"/>
                  </a:lnTo>
                  <a:lnTo>
                    <a:pt x="1760650" y="456919"/>
                  </a:lnTo>
                  <a:lnTo>
                    <a:pt x="1735965" y="418414"/>
                  </a:lnTo>
                  <a:lnTo>
                    <a:pt x="1709506" y="381206"/>
                  </a:lnTo>
                  <a:lnTo>
                    <a:pt x="1681333" y="345355"/>
                  </a:lnTo>
                  <a:lnTo>
                    <a:pt x="1651504" y="310920"/>
                  </a:lnTo>
                  <a:lnTo>
                    <a:pt x="1620081" y="277961"/>
                  </a:lnTo>
                  <a:lnTo>
                    <a:pt x="1587122" y="246538"/>
                  </a:lnTo>
                  <a:lnTo>
                    <a:pt x="1552687" y="216710"/>
                  </a:lnTo>
                  <a:lnTo>
                    <a:pt x="1516836" y="188536"/>
                  </a:lnTo>
                  <a:lnTo>
                    <a:pt x="1479628" y="162077"/>
                  </a:lnTo>
                  <a:lnTo>
                    <a:pt x="1441124" y="137392"/>
                  </a:lnTo>
                  <a:lnTo>
                    <a:pt x="1401382" y="114541"/>
                  </a:lnTo>
                  <a:lnTo>
                    <a:pt x="1360462" y="93583"/>
                  </a:lnTo>
                  <a:lnTo>
                    <a:pt x="1318424" y="74578"/>
                  </a:lnTo>
                  <a:lnTo>
                    <a:pt x="1275327" y="57586"/>
                  </a:lnTo>
                  <a:lnTo>
                    <a:pt x="1231232" y="42666"/>
                  </a:lnTo>
                  <a:lnTo>
                    <a:pt x="1186197" y="29877"/>
                  </a:lnTo>
                  <a:lnTo>
                    <a:pt x="1140282" y="19280"/>
                  </a:lnTo>
                  <a:lnTo>
                    <a:pt x="1093548" y="10934"/>
                  </a:lnTo>
                  <a:lnTo>
                    <a:pt x="1046053" y="4899"/>
                  </a:lnTo>
                  <a:lnTo>
                    <a:pt x="997858" y="1234"/>
                  </a:lnTo>
                  <a:lnTo>
                    <a:pt x="94902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17440" y="813348"/>
              <a:ext cx="1423670" cy="1423670"/>
            </a:xfrm>
            <a:custGeom>
              <a:avLst/>
              <a:gdLst/>
              <a:ahLst/>
              <a:cxnLst/>
              <a:rect l="l" t="t" r="r" b="b"/>
              <a:pathLst>
                <a:path w="1423670" h="1423670">
                  <a:moveTo>
                    <a:pt x="711765" y="0"/>
                  </a:moveTo>
                  <a:lnTo>
                    <a:pt x="663034" y="1642"/>
                  </a:lnTo>
                  <a:lnTo>
                    <a:pt x="615183" y="6497"/>
                  </a:lnTo>
                  <a:lnTo>
                    <a:pt x="568320" y="14460"/>
                  </a:lnTo>
                  <a:lnTo>
                    <a:pt x="522550" y="25424"/>
                  </a:lnTo>
                  <a:lnTo>
                    <a:pt x="477979" y="39284"/>
                  </a:lnTo>
                  <a:lnTo>
                    <a:pt x="434714" y="55934"/>
                  </a:lnTo>
                  <a:lnTo>
                    <a:pt x="392860" y="75266"/>
                  </a:lnTo>
                  <a:lnTo>
                    <a:pt x="352524" y="97176"/>
                  </a:lnTo>
                  <a:lnTo>
                    <a:pt x="313810" y="121558"/>
                  </a:lnTo>
                  <a:lnTo>
                    <a:pt x="276827" y="148305"/>
                  </a:lnTo>
                  <a:lnTo>
                    <a:pt x="241678" y="177311"/>
                  </a:lnTo>
                  <a:lnTo>
                    <a:pt x="208471" y="208471"/>
                  </a:lnTo>
                  <a:lnTo>
                    <a:pt x="177311" y="241678"/>
                  </a:lnTo>
                  <a:lnTo>
                    <a:pt x="148305" y="276827"/>
                  </a:lnTo>
                  <a:lnTo>
                    <a:pt x="121558" y="313810"/>
                  </a:lnTo>
                  <a:lnTo>
                    <a:pt x="97176" y="352524"/>
                  </a:lnTo>
                  <a:lnTo>
                    <a:pt x="75266" y="392860"/>
                  </a:lnTo>
                  <a:lnTo>
                    <a:pt x="55934" y="434714"/>
                  </a:lnTo>
                  <a:lnTo>
                    <a:pt x="39284" y="477979"/>
                  </a:lnTo>
                  <a:lnTo>
                    <a:pt x="25424" y="522550"/>
                  </a:lnTo>
                  <a:lnTo>
                    <a:pt x="14460" y="568320"/>
                  </a:lnTo>
                  <a:lnTo>
                    <a:pt x="6497" y="615183"/>
                  </a:lnTo>
                  <a:lnTo>
                    <a:pt x="1642" y="663034"/>
                  </a:lnTo>
                  <a:lnTo>
                    <a:pt x="0" y="711766"/>
                  </a:lnTo>
                  <a:lnTo>
                    <a:pt x="1642" y="760498"/>
                  </a:lnTo>
                  <a:lnTo>
                    <a:pt x="6497" y="808348"/>
                  </a:lnTo>
                  <a:lnTo>
                    <a:pt x="14460" y="855212"/>
                  </a:lnTo>
                  <a:lnTo>
                    <a:pt x="25424" y="900982"/>
                  </a:lnTo>
                  <a:lnTo>
                    <a:pt x="39284" y="945552"/>
                  </a:lnTo>
                  <a:lnTo>
                    <a:pt x="55934" y="988818"/>
                  </a:lnTo>
                  <a:lnTo>
                    <a:pt x="75266" y="1030672"/>
                  </a:lnTo>
                  <a:lnTo>
                    <a:pt x="97176" y="1071008"/>
                  </a:lnTo>
                  <a:lnTo>
                    <a:pt x="121558" y="1109721"/>
                  </a:lnTo>
                  <a:lnTo>
                    <a:pt x="148305" y="1146705"/>
                  </a:lnTo>
                  <a:lnTo>
                    <a:pt x="177311" y="1181854"/>
                  </a:lnTo>
                  <a:lnTo>
                    <a:pt x="208471" y="1215061"/>
                  </a:lnTo>
                  <a:lnTo>
                    <a:pt x="241678" y="1246221"/>
                  </a:lnTo>
                  <a:lnTo>
                    <a:pt x="276827" y="1275227"/>
                  </a:lnTo>
                  <a:lnTo>
                    <a:pt x="313810" y="1301974"/>
                  </a:lnTo>
                  <a:lnTo>
                    <a:pt x="352524" y="1326355"/>
                  </a:lnTo>
                  <a:lnTo>
                    <a:pt x="392860" y="1348266"/>
                  </a:lnTo>
                  <a:lnTo>
                    <a:pt x="434714" y="1367598"/>
                  </a:lnTo>
                  <a:lnTo>
                    <a:pt x="477979" y="1384248"/>
                  </a:lnTo>
                  <a:lnTo>
                    <a:pt x="522550" y="1398107"/>
                  </a:lnTo>
                  <a:lnTo>
                    <a:pt x="568320" y="1409072"/>
                  </a:lnTo>
                  <a:lnTo>
                    <a:pt x="615183" y="1417035"/>
                  </a:lnTo>
                  <a:lnTo>
                    <a:pt x="663034" y="1421890"/>
                  </a:lnTo>
                  <a:lnTo>
                    <a:pt x="711765" y="1423532"/>
                  </a:lnTo>
                  <a:lnTo>
                    <a:pt x="760497" y="1421890"/>
                  </a:lnTo>
                  <a:lnTo>
                    <a:pt x="808348" y="1417035"/>
                  </a:lnTo>
                  <a:lnTo>
                    <a:pt x="855211" y="1409072"/>
                  </a:lnTo>
                  <a:lnTo>
                    <a:pt x="900981" y="1398107"/>
                  </a:lnTo>
                  <a:lnTo>
                    <a:pt x="945552" y="1384248"/>
                  </a:lnTo>
                  <a:lnTo>
                    <a:pt x="988817" y="1367598"/>
                  </a:lnTo>
                  <a:lnTo>
                    <a:pt x="1030671" y="1348266"/>
                  </a:lnTo>
                  <a:lnTo>
                    <a:pt x="1071008" y="1326355"/>
                  </a:lnTo>
                  <a:lnTo>
                    <a:pt x="1109721" y="1301974"/>
                  </a:lnTo>
                  <a:lnTo>
                    <a:pt x="1146705" y="1275227"/>
                  </a:lnTo>
                  <a:lnTo>
                    <a:pt x="1181854" y="1246221"/>
                  </a:lnTo>
                  <a:lnTo>
                    <a:pt x="1215061" y="1215061"/>
                  </a:lnTo>
                  <a:lnTo>
                    <a:pt x="1246221" y="1181854"/>
                  </a:lnTo>
                  <a:lnTo>
                    <a:pt x="1275227" y="1146705"/>
                  </a:lnTo>
                  <a:lnTo>
                    <a:pt x="1301974" y="1109721"/>
                  </a:lnTo>
                  <a:lnTo>
                    <a:pt x="1326356" y="1071008"/>
                  </a:lnTo>
                  <a:lnTo>
                    <a:pt x="1348266" y="1030672"/>
                  </a:lnTo>
                  <a:lnTo>
                    <a:pt x="1367599" y="988818"/>
                  </a:lnTo>
                  <a:lnTo>
                    <a:pt x="1384248" y="945552"/>
                  </a:lnTo>
                  <a:lnTo>
                    <a:pt x="1398108" y="900982"/>
                  </a:lnTo>
                  <a:lnTo>
                    <a:pt x="1409072" y="855212"/>
                  </a:lnTo>
                  <a:lnTo>
                    <a:pt x="1417035" y="808348"/>
                  </a:lnTo>
                  <a:lnTo>
                    <a:pt x="1421891" y="760498"/>
                  </a:lnTo>
                  <a:lnTo>
                    <a:pt x="1423533" y="711766"/>
                  </a:lnTo>
                  <a:lnTo>
                    <a:pt x="1421891" y="663034"/>
                  </a:lnTo>
                  <a:lnTo>
                    <a:pt x="1417035" y="615183"/>
                  </a:lnTo>
                  <a:lnTo>
                    <a:pt x="1409072" y="568320"/>
                  </a:lnTo>
                  <a:lnTo>
                    <a:pt x="1398108" y="522550"/>
                  </a:lnTo>
                  <a:lnTo>
                    <a:pt x="1384248" y="477979"/>
                  </a:lnTo>
                  <a:lnTo>
                    <a:pt x="1367599" y="434714"/>
                  </a:lnTo>
                  <a:lnTo>
                    <a:pt x="1348266" y="392860"/>
                  </a:lnTo>
                  <a:lnTo>
                    <a:pt x="1326356" y="352524"/>
                  </a:lnTo>
                  <a:lnTo>
                    <a:pt x="1301974" y="313810"/>
                  </a:lnTo>
                  <a:lnTo>
                    <a:pt x="1275227" y="276827"/>
                  </a:lnTo>
                  <a:lnTo>
                    <a:pt x="1246221" y="241678"/>
                  </a:lnTo>
                  <a:lnTo>
                    <a:pt x="1215061" y="208471"/>
                  </a:lnTo>
                  <a:lnTo>
                    <a:pt x="1181854" y="177311"/>
                  </a:lnTo>
                  <a:lnTo>
                    <a:pt x="1146705" y="148305"/>
                  </a:lnTo>
                  <a:lnTo>
                    <a:pt x="1109721" y="121558"/>
                  </a:lnTo>
                  <a:lnTo>
                    <a:pt x="1071008" y="97176"/>
                  </a:lnTo>
                  <a:lnTo>
                    <a:pt x="1030671" y="75266"/>
                  </a:lnTo>
                  <a:lnTo>
                    <a:pt x="988817" y="55934"/>
                  </a:lnTo>
                  <a:lnTo>
                    <a:pt x="945552" y="39284"/>
                  </a:lnTo>
                  <a:lnTo>
                    <a:pt x="900981" y="25424"/>
                  </a:lnTo>
                  <a:lnTo>
                    <a:pt x="855211" y="14460"/>
                  </a:lnTo>
                  <a:lnTo>
                    <a:pt x="808348" y="6497"/>
                  </a:lnTo>
                  <a:lnTo>
                    <a:pt x="760497" y="1642"/>
                  </a:lnTo>
                  <a:lnTo>
                    <a:pt x="711765" y="0"/>
                  </a:lnTo>
                  <a:close/>
                </a:path>
              </a:pathLst>
            </a:custGeom>
            <a:solidFill>
              <a:srgbClr val="FFE5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17440" y="813348"/>
              <a:ext cx="1423670" cy="1423670"/>
            </a:xfrm>
            <a:custGeom>
              <a:avLst/>
              <a:gdLst/>
              <a:ahLst/>
              <a:cxnLst/>
              <a:rect l="l" t="t" r="r" b="b"/>
              <a:pathLst>
                <a:path w="1423670" h="1423670">
                  <a:moveTo>
                    <a:pt x="0" y="711766"/>
                  </a:moveTo>
                  <a:lnTo>
                    <a:pt x="1642" y="663034"/>
                  </a:lnTo>
                  <a:lnTo>
                    <a:pt x="6497" y="615184"/>
                  </a:lnTo>
                  <a:lnTo>
                    <a:pt x="14460" y="568320"/>
                  </a:lnTo>
                  <a:lnTo>
                    <a:pt x="25424" y="522550"/>
                  </a:lnTo>
                  <a:lnTo>
                    <a:pt x="39284" y="477980"/>
                  </a:lnTo>
                  <a:lnTo>
                    <a:pt x="55934" y="434714"/>
                  </a:lnTo>
                  <a:lnTo>
                    <a:pt x="75266" y="392860"/>
                  </a:lnTo>
                  <a:lnTo>
                    <a:pt x="97176" y="352524"/>
                  </a:lnTo>
                  <a:lnTo>
                    <a:pt x="121558" y="313811"/>
                  </a:lnTo>
                  <a:lnTo>
                    <a:pt x="148305" y="276827"/>
                  </a:lnTo>
                  <a:lnTo>
                    <a:pt x="177311" y="241678"/>
                  </a:lnTo>
                  <a:lnTo>
                    <a:pt x="208471" y="208471"/>
                  </a:lnTo>
                  <a:lnTo>
                    <a:pt x="241678" y="177311"/>
                  </a:lnTo>
                  <a:lnTo>
                    <a:pt x="276827" y="148305"/>
                  </a:lnTo>
                  <a:lnTo>
                    <a:pt x="313811" y="121558"/>
                  </a:lnTo>
                  <a:lnTo>
                    <a:pt x="352524" y="97176"/>
                  </a:lnTo>
                  <a:lnTo>
                    <a:pt x="392860" y="75266"/>
                  </a:lnTo>
                  <a:lnTo>
                    <a:pt x="434714" y="55934"/>
                  </a:lnTo>
                  <a:lnTo>
                    <a:pt x="477980" y="39284"/>
                  </a:lnTo>
                  <a:lnTo>
                    <a:pt x="522550" y="25424"/>
                  </a:lnTo>
                  <a:lnTo>
                    <a:pt x="568320" y="14460"/>
                  </a:lnTo>
                  <a:lnTo>
                    <a:pt x="615184" y="6497"/>
                  </a:lnTo>
                  <a:lnTo>
                    <a:pt x="663034" y="1642"/>
                  </a:lnTo>
                  <a:lnTo>
                    <a:pt x="711766" y="0"/>
                  </a:lnTo>
                  <a:lnTo>
                    <a:pt x="760498" y="1642"/>
                  </a:lnTo>
                  <a:lnTo>
                    <a:pt x="808348" y="6497"/>
                  </a:lnTo>
                  <a:lnTo>
                    <a:pt x="855212" y="14460"/>
                  </a:lnTo>
                  <a:lnTo>
                    <a:pt x="900982" y="25424"/>
                  </a:lnTo>
                  <a:lnTo>
                    <a:pt x="945552" y="39284"/>
                  </a:lnTo>
                  <a:lnTo>
                    <a:pt x="988818" y="55934"/>
                  </a:lnTo>
                  <a:lnTo>
                    <a:pt x="1030671" y="75266"/>
                  </a:lnTo>
                  <a:lnTo>
                    <a:pt x="1071008" y="97176"/>
                  </a:lnTo>
                  <a:lnTo>
                    <a:pt x="1109721" y="121558"/>
                  </a:lnTo>
                  <a:lnTo>
                    <a:pt x="1146705" y="148305"/>
                  </a:lnTo>
                  <a:lnTo>
                    <a:pt x="1181854" y="177311"/>
                  </a:lnTo>
                  <a:lnTo>
                    <a:pt x="1215061" y="208471"/>
                  </a:lnTo>
                  <a:lnTo>
                    <a:pt x="1246221" y="241678"/>
                  </a:lnTo>
                  <a:lnTo>
                    <a:pt x="1275227" y="276827"/>
                  </a:lnTo>
                  <a:lnTo>
                    <a:pt x="1301974" y="313811"/>
                  </a:lnTo>
                  <a:lnTo>
                    <a:pt x="1326355" y="352524"/>
                  </a:lnTo>
                  <a:lnTo>
                    <a:pt x="1348266" y="392860"/>
                  </a:lnTo>
                  <a:lnTo>
                    <a:pt x="1367598" y="434714"/>
                  </a:lnTo>
                  <a:lnTo>
                    <a:pt x="1384248" y="477980"/>
                  </a:lnTo>
                  <a:lnTo>
                    <a:pt x="1398108" y="522550"/>
                  </a:lnTo>
                  <a:lnTo>
                    <a:pt x="1409072" y="568320"/>
                  </a:lnTo>
                  <a:lnTo>
                    <a:pt x="1417035" y="615184"/>
                  </a:lnTo>
                  <a:lnTo>
                    <a:pt x="1421890" y="663034"/>
                  </a:lnTo>
                  <a:lnTo>
                    <a:pt x="1423533" y="711766"/>
                  </a:lnTo>
                  <a:lnTo>
                    <a:pt x="1421890" y="760498"/>
                  </a:lnTo>
                  <a:lnTo>
                    <a:pt x="1417035" y="808348"/>
                  </a:lnTo>
                  <a:lnTo>
                    <a:pt x="1409072" y="855212"/>
                  </a:lnTo>
                  <a:lnTo>
                    <a:pt x="1398108" y="900982"/>
                  </a:lnTo>
                  <a:lnTo>
                    <a:pt x="1384248" y="945552"/>
                  </a:lnTo>
                  <a:lnTo>
                    <a:pt x="1367598" y="988818"/>
                  </a:lnTo>
                  <a:lnTo>
                    <a:pt x="1348266" y="1030671"/>
                  </a:lnTo>
                  <a:lnTo>
                    <a:pt x="1326355" y="1071008"/>
                  </a:lnTo>
                  <a:lnTo>
                    <a:pt x="1301974" y="1109721"/>
                  </a:lnTo>
                  <a:lnTo>
                    <a:pt x="1275227" y="1146705"/>
                  </a:lnTo>
                  <a:lnTo>
                    <a:pt x="1246221" y="1181854"/>
                  </a:lnTo>
                  <a:lnTo>
                    <a:pt x="1215061" y="1215061"/>
                  </a:lnTo>
                  <a:lnTo>
                    <a:pt x="1181854" y="1246221"/>
                  </a:lnTo>
                  <a:lnTo>
                    <a:pt x="1146705" y="1275227"/>
                  </a:lnTo>
                  <a:lnTo>
                    <a:pt x="1109721" y="1301974"/>
                  </a:lnTo>
                  <a:lnTo>
                    <a:pt x="1071008" y="1326355"/>
                  </a:lnTo>
                  <a:lnTo>
                    <a:pt x="1030671" y="1348266"/>
                  </a:lnTo>
                  <a:lnTo>
                    <a:pt x="988818" y="1367598"/>
                  </a:lnTo>
                  <a:lnTo>
                    <a:pt x="945552" y="1384248"/>
                  </a:lnTo>
                  <a:lnTo>
                    <a:pt x="900982" y="1398108"/>
                  </a:lnTo>
                  <a:lnTo>
                    <a:pt x="855212" y="1409072"/>
                  </a:lnTo>
                  <a:lnTo>
                    <a:pt x="808348" y="1417035"/>
                  </a:lnTo>
                  <a:lnTo>
                    <a:pt x="760498" y="1421890"/>
                  </a:lnTo>
                  <a:lnTo>
                    <a:pt x="711766" y="1423533"/>
                  </a:lnTo>
                  <a:lnTo>
                    <a:pt x="663034" y="1421890"/>
                  </a:lnTo>
                  <a:lnTo>
                    <a:pt x="615184" y="1417035"/>
                  </a:lnTo>
                  <a:lnTo>
                    <a:pt x="568320" y="1409072"/>
                  </a:lnTo>
                  <a:lnTo>
                    <a:pt x="522550" y="1398108"/>
                  </a:lnTo>
                  <a:lnTo>
                    <a:pt x="477980" y="1384248"/>
                  </a:lnTo>
                  <a:lnTo>
                    <a:pt x="434714" y="1367598"/>
                  </a:lnTo>
                  <a:lnTo>
                    <a:pt x="392860" y="1348266"/>
                  </a:lnTo>
                  <a:lnTo>
                    <a:pt x="352524" y="1326355"/>
                  </a:lnTo>
                  <a:lnTo>
                    <a:pt x="313811" y="1301974"/>
                  </a:lnTo>
                  <a:lnTo>
                    <a:pt x="276827" y="1275227"/>
                  </a:lnTo>
                  <a:lnTo>
                    <a:pt x="241678" y="1246221"/>
                  </a:lnTo>
                  <a:lnTo>
                    <a:pt x="208471" y="1215061"/>
                  </a:lnTo>
                  <a:lnTo>
                    <a:pt x="177311" y="1181854"/>
                  </a:lnTo>
                  <a:lnTo>
                    <a:pt x="148305" y="1146705"/>
                  </a:lnTo>
                  <a:lnTo>
                    <a:pt x="121558" y="1109721"/>
                  </a:lnTo>
                  <a:lnTo>
                    <a:pt x="97176" y="1071008"/>
                  </a:lnTo>
                  <a:lnTo>
                    <a:pt x="75266" y="1030671"/>
                  </a:lnTo>
                  <a:lnTo>
                    <a:pt x="55934" y="988818"/>
                  </a:lnTo>
                  <a:lnTo>
                    <a:pt x="39284" y="945552"/>
                  </a:lnTo>
                  <a:lnTo>
                    <a:pt x="25424" y="900982"/>
                  </a:lnTo>
                  <a:lnTo>
                    <a:pt x="14460" y="855212"/>
                  </a:lnTo>
                  <a:lnTo>
                    <a:pt x="6497" y="808348"/>
                  </a:lnTo>
                  <a:lnTo>
                    <a:pt x="1642" y="760498"/>
                  </a:lnTo>
                  <a:lnTo>
                    <a:pt x="0" y="711766"/>
                  </a:lnTo>
                  <a:close/>
                </a:path>
              </a:pathLst>
            </a:custGeom>
            <a:ln w="254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55670" y="1138428"/>
            <a:ext cx="1165860" cy="714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780" marR="5080" indent="-132715">
              <a:lnSpc>
                <a:spcPct val="112999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Benefits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of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Solar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PV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50421" y="3049230"/>
            <a:ext cx="6343650" cy="3488690"/>
          </a:xfrm>
          <a:prstGeom prst="rect">
            <a:avLst/>
          </a:prstGeom>
          <a:solidFill>
            <a:srgbClr val="FFC000">
              <a:alpha val="76078"/>
            </a:srgbClr>
          </a:solidFill>
        </p:spPr>
        <p:txBody>
          <a:bodyPr vert="horz" wrap="square" lIns="0" tIns="46355" rIns="0" bIns="0" rtlCol="0">
            <a:spAutoFit/>
          </a:bodyPr>
          <a:lstStyle/>
          <a:p>
            <a:pPr marL="377190" indent="-286385">
              <a:lnSpc>
                <a:spcPct val="100000"/>
              </a:lnSpc>
              <a:spcBef>
                <a:spcPts val="365"/>
              </a:spcBef>
              <a:buSzPct val="121428"/>
              <a:buChar char="•"/>
              <a:tabLst>
                <a:tab pos="376555" algn="l"/>
                <a:tab pos="377190" algn="l"/>
              </a:tabLst>
            </a:pPr>
            <a:r>
              <a:rPr sz="1400" spc="-5" dirty="0">
                <a:latin typeface="Arial MT"/>
                <a:cs typeface="Arial MT"/>
              </a:rPr>
              <a:t>Reducing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component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costs</a:t>
            </a:r>
            <a:endParaRPr sz="1400">
              <a:latin typeface="Arial MT"/>
              <a:cs typeface="Arial MT"/>
            </a:endParaRPr>
          </a:p>
          <a:p>
            <a:pPr marL="377190" indent="-286385">
              <a:lnSpc>
                <a:spcPct val="100000"/>
              </a:lnSpc>
              <a:spcBef>
                <a:spcPts val="910"/>
              </a:spcBef>
              <a:buSzPct val="121428"/>
              <a:buChar char="•"/>
              <a:tabLst>
                <a:tab pos="376555" algn="l"/>
                <a:tab pos="377190" algn="l"/>
              </a:tabLst>
            </a:pPr>
            <a:r>
              <a:rPr sz="1400" spc="-5" dirty="0">
                <a:latin typeface="Arial MT"/>
                <a:cs typeface="Arial MT"/>
              </a:rPr>
              <a:t>Increased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self-sufficiency</a:t>
            </a:r>
            <a:endParaRPr sz="1400">
              <a:latin typeface="Arial MT"/>
              <a:cs typeface="Arial MT"/>
            </a:endParaRPr>
          </a:p>
          <a:p>
            <a:pPr marL="377190" indent="-286385">
              <a:lnSpc>
                <a:spcPct val="100000"/>
              </a:lnSpc>
              <a:spcBef>
                <a:spcPts val="1035"/>
              </a:spcBef>
              <a:buSzPct val="121428"/>
              <a:buChar char="•"/>
              <a:tabLst>
                <a:tab pos="376555" algn="l"/>
                <a:tab pos="377190" algn="l"/>
              </a:tabLst>
            </a:pPr>
            <a:r>
              <a:rPr sz="1400" spc="-5" dirty="0">
                <a:latin typeface="Arial MT"/>
                <a:cs typeface="Arial MT"/>
              </a:rPr>
              <a:t>Reduced long term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costs for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national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electricity supply</a:t>
            </a:r>
            <a:endParaRPr sz="1400">
              <a:latin typeface="Arial MT"/>
              <a:cs typeface="Arial MT"/>
            </a:endParaRPr>
          </a:p>
          <a:p>
            <a:pPr marL="377190" marR="144145" indent="-285750">
              <a:lnSpc>
                <a:spcPct val="101400"/>
              </a:lnSpc>
              <a:spcBef>
                <a:spcPts val="985"/>
              </a:spcBef>
              <a:buSzPct val="121428"/>
              <a:buChar char="•"/>
              <a:tabLst>
                <a:tab pos="376555" algn="l"/>
                <a:tab pos="377190" algn="l"/>
              </a:tabLst>
            </a:pPr>
            <a:r>
              <a:rPr sz="1400" spc="-5" dirty="0">
                <a:latin typeface="Arial MT"/>
                <a:cs typeface="Arial MT"/>
              </a:rPr>
              <a:t>Contributes to reducing </a:t>
            </a:r>
            <a:r>
              <a:rPr sz="1400" dirty="0">
                <a:latin typeface="Arial MT"/>
                <a:cs typeface="Arial MT"/>
              </a:rPr>
              <a:t>UK </a:t>
            </a:r>
            <a:r>
              <a:rPr sz="1400" spc="-5" dirty="0">
                <a:latin typeface="Arial MT"/>
                <a:cs typeface="Arial MT"/>
              </a:rPr>
              <a:t>emissions by 78%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by 2035 and reach net zero </a:t>
            </a:r>
            <a:r>
              <a:rPr sz="1400" spc="-37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by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2050</a:t>
            </a:r>
            <a:endParaRPr sz="1400">
              <a:latin typeface="Arial MT"/>
              <a:cs typeface="Arial MT"/>
            </a:endParaRPr>
          </a:p>
          <a:p>
            <a:pPr marL="377190" indent="-286385">
              <a:lnSpc>
                <a:spcPct val="100000"/>
              </a:lnSpc>
              <a:spcBef>
                <a:spcPts val="1005"/>
              </a:spcBef>
              <a:buSzPct val="121428"/>
              <a:buChar char="•"/>
              <a:tabLst>
                <a:tab pos="376555" algn="l"/>
                <a:tab pos="377190" algn="l"/>
              </a:tabLst>
            </a:pPr>
            <a:r>
              <a:rPr sz="1400" spc="-5" dirty="0">
                <a:latin typeface="Arial MT"/>
                <a:cs typeface="Arial MT"/>
              </a:rPr>
              <a:t>Reduces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local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atmospheric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pollution</a:t>
            </a:r>
            <a:endParaRPr sz="1400">
              <a:latin typeface="Arial MT"/>
              <a:cs typeface="Arial MT"/>
            </a:endParaRPr>
          </a:p>
          <a:p>
            <a:pPr marL="377190" marR="508000" indent="-285750">
              <a:lnSpc>
                <a:spcPct val="101400"/>
              </a:lnSpc>
              <a:spcBef>
                <a:spcPts val="915"/>
              </a:spcBef>
              <a:buSzPct val="121428"/>
              <a:buChar char="•"/>
              <a:tabLst>
                <a:tab pos="376555" algn="l"/>
                <a:tab pos="377190" algn="l"/>
              </a:tabLst>
            </a:pPr>
            <a:r>
              <a:rPr sz="1400" spc="-5" dirty="0">
                <a:latin typeface="Arial MT"/>
                <a:cs typeface="Arial MT"/>
              </a:rPr>
              <a:t>Reduces CO2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emissions and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contributes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to limiting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global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warming to </a:t>
            </a:r>
            <a:r>
              <a:rPr sz="1400" spc="-37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1.5oC</a:t>
            </a:r>
            <a:endParaRPr sz="1400">
              <a:latin typeface="Arial MT"/>
              <a:cs typeface="Arial MT"/>
            </a:endParaRPr>
          </a:p>
          <a:p>
            <a:pPr marL="377190" indent="-286385">
              <a:lnSpc>
                <a:spcPct val="100000"/>
              </a:lnSpc>
              <a:spcBef>
                <a:spcPts val="1005"/>
              </a:spcBef>
              <a:buSzPct val="121428"/>
              <a:buChar char="•"/>
              <a:tabLst>
                <a:tab pos="376555" algn="l"/>
                <a:tab pos="377190" algn="l"/>
              </a:tabLst>
            </a:pPr>
            <a:r>
              <a:rPr sz="1400" spc="-5" dirty="0">
                <a:latin typeface="Arial MT"/>
                <a:cs typeface="Arial MT"/>
              </a:rPr>
              <a:t>Creates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local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installation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and maintenance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jobs</a:t>
            </a:r>
            <a:endParaRPr sz="1400">
              <a:latin typeface="Arial MT"/>
              <a:cs typeface="Arial MT"/>
            </a:endParaRPr>
          </a:p>
          <a:p>
            <a:pPr marL="377190" indent="-286385">
              <a:lnSpc>
                <a:spcPct val="100000"/>
              </a:lnSpc>
              <a:spcBef>
                <a:spcPts val="1035"/>
              </a:spcBef>
              <a:buSzPct val="121428"/>
              <a:buChar char="•"/>
              <a:tabLst>
                <a:tab pos="376555" algn="l"/>
                <a:tab pos="377190" algn="l"/>
              </a:tabLst>
            </a:pPr>
            <a:r>
              <a:rPr sz="1400" spc="-5" dirty="0">
                <a:latin typeface="Arial MT"/>
                <a:cs typeface="Arial MT"/>
              </a:rPr>
              <a:t>Improved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health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outcomes</a:t>
            </a:r>
            <a:endParaRPr sz="1400">
              <a:latin typeface="Arial MT"/>
              <a:cs typeface="Arial MT"/>
            </a:endParaRPr>
          </a:p>
          <a:p>
            <a:pPr marL="377190" indent="-286385">
              <a:lnSpc>
                <a:spcPct val="100000"/>
              </a:lnSpc>
              <a:spcBef>
                <a:spcPts val="1005"/>
              </a:spcBef>
              <a:buSzPct val="121428"/>
              <a:buChar char="•"/>
              <a:tabLst>
                <a:tab pos="376555" algn="l"/>
                <a:tab pos="377190" algn="l"/>
              </a:tabLst>
            </a:pPr>
            <a:r>
              <a:rPr sz="1400" spc="-5" dirty="0">
                <a:latin typeface="Arial MT"/>
                <a:cs typeface="Arial MT"/>
              </a:rPr>
              <a:t>Greater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public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and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commercial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awareness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58000" cy="9906000"/>
          </a:xfrm>
          <a:custGeom>
            <a:avLst/>
            <a:gdLst/>
            <a:ahLst/>
            <a:cxnLst/>
            <a:rect l="l" t="t" r="r" b="b"/>
            <a:pathLst>
              <a:path w="6858000" h="9906000">
                <a:moveTo>
                  <a:pt x="6858000" y="0"/>
                </a:moveTo>
                <a:lnTo>
                  <a:pt x="0" y="0"/>
                </a:lnTo>
                <a:lnTo>
                  <a:pt x="0" y="9905999"/>
                </a:lnTo>
                <a:lnTo>
                  <a:pt x="6858000" y="9905999"/>
                </a:lnTo>
                <a:lnTo>
                  <a:pt x="6858000" y="0"/>
                </a:lnTo>
                <a:close/>
              </a:path>
            </a:pathLst>
          </a:custGeom>
          <a:solidFill>
            <a:srgbClr val="C6D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44752"/>
            <a:ext cx="1319784" cy="30114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0488" y="6608064"/>
            <a:ext cx="2517648" cy="329488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0"/>
            <a:ext cx="6858000" cy="9903460"/>
            <a:chOff x="0" y="0"/>
            <a:chExt cx="6858000" cy="990346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66615" y="2703576"/>
              <a:ext cx="2682240" cy="17221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94632" y="0"/>
              <a:ext cx="2554223" cy="27066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6736" y="0"/>
              <a:ext cx="2980943" cy="273100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74264" y="4239767"/>
              <a:ext cx="3977640" cy="23835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6623303"/>
              <a:ext cx="2383536" cy="327964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16736" y="2724911"/>
              <a:ext cx="2852928" cy="18013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95088" y="6608064"/>
              <a:ext cx="1962912" cy="32948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4407408"/>
              <a:ext cx="2874264" cy="221589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0"/>
              <a:ext cx="1316736" cy="145389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" y="6294649"/>
              <a:ext cx="6858000" cy="3590290"/>
            </a:xfrm>
            <a:custGeom>
              <a:avLst/>
              <a:gdLst/>
              <a:ahLst/>
              <a:cxnLst/>
              <a:rect l="l" t="t" r="r" b="b"/>
              <a:pathLst>
                <a:path w="6858000" h="3590290">
                  <a:moveTo>
                    <a:pt x="6858000" y="0"/>
                  </a:moveTo>
                  <a:lnTo>
                    <a:pt x="0" y="0"/>
                  </a:lnTo>
                  <a:lnTo>
                    <a:pt x="0" y="3590150"/>
                  </a:lnTo>
                  <a:lnTo>
                    <a:pt x="6858000" y="3590150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8741" y="6289547"/>
            <a:ext cx="24339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Calibri"/>
                <a:cs typeface="Calibri"/>
              </a:rPr>
              <a:t>Appreciation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to </a:t>
            </a:r>
            <a:r>
              <a:rPr sz="1400" b="1" spc="-5" dirty="0">
                <a:latin typeface="Calibri"/>
                <a:cs typeface="Calibri"/>
              </a:rPr>
              <a:t>all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contributors:-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741" y="6695947"/>
            <a:ext cx="3188335" cy="3067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Climate </a:t>
            </a:r>
            <a:r>
              <a:rPr sz="1200" spc="-5" dirty="0">
                <a:latin typeface="Calibri"/>
                <a:cs typeface="Calibri"/>
              </a:rPr>
              <a:t>Change Solutions </a:t>
            </a:r>
            <a:r>
              <a:rPr sz="1200" spc="-15" dirty="0">
                <a:latin typeface="Calibri"/>
                <a:cs typeface="Calibri"/>
              </a:rPr>
              <a:t>Ltd:</a:t>
            </a:r>
            <a:endParaRPr sz="1200">
              <a:latin typeface="Calibri"/>
              <a:cs typeface="Calibri"/>
            </a:endParaRPr>
          </a:p>
          <a:p>
            <a:pPr marL="228600" marR="889000">
              <a:lnSpc>
                <a:spcPct val="103299"/>
              </a:lnSpc>
              <a:spcBef>
                <a:spcPts val="25"/>
              </a:spcBef>
            </a:pPr>
            <a:r>
              <a:rPr sz="1200" spc="-35" dirty="0">
                <a:latin typeface="Calibri"/>
                <a:cs typeface="Calibri"/>
              </a:rPr>
              <a:t>Tony </a:t>
            </a:r>
            <a:r>
              <a:rPr sz="1200" spc="-5" dirty="0">
                <a:latin typeface="Calibri"/>
                <a:cs typeface="Calibri"/>
              </a:rPr>
              <a:t>McNally </a:t>
            </a:r>
            <a:r>
              <a:rPr sz="1200" i="1" spc="-5" dirty="0">
                <a:latin typeface="Calibri"/>
                <a:cs typeface="Calibri"/>
              </a:rPr>
              <a:t>Managing Director</a:t>
            </a:r>
            <a:r>
              <a:rPr sz="1200" spc="-5" dirty="0">
                <a:latin typeface="Calibri"/>
                <a:cs typeface="Calibri"/>
              </a:rPr>
              <a:t>,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Richard </a:t>
            </a:r>
            <a:r>
              <a:rPr sz="1200" spc="-5" dirty="0">
                <a:latin typeface="Calibri"/>
                <a:cs typeface="Calibri"/>
              </a:rPr>
              <a:t>Berry </a:t>
            </a:r>
            <a:r>
              <a:rPr sz="1200" i="1" spc="-5" dirty="0">
                <a:latin typeface="Calibri"/>
                <a:cs typeface="Calibri"/>
              </a:rPr>
              <a:t>Director</a:t>
            </a:r>
            <a:r>
              <a:rPr sz="1200" spc="-5" dirty="0">
                <a:latin typeface="Calibri"/>
                <a:cs typeface="Calibri"/>
              </a:rPr>
              <a:t>,</a:t>
            </a:r>
            <a:endParaRPr sz="1200">
              <a:latin typeface="Calibri"/>
              <a:cs typeface="Calibri"/>
            </a:endParaRPr>
          </a:p>
          <a:p>
            <a:pPr marL="12700" marR="939165" indent="215900">
              <a:lnSpc>
                <a:spcPct val="103299"/>
              </a:lnSpc>
              <a:spcBef>
                <a:spcPts val="20"/>
              </a:spcBef>
            </a:pPr>
            <a:r>
              <a:rPr sz="1200" spc="-5" dirty="0">
                <a:latin typeface="Calibri"/>
                <a:cs typeface="Calibri"/>
              </a:rPr>
              <a:t>Jacqui </a:t>
            </a:r>
            <a:r>
              <a:rPr sz="1200" spc="-10" dirty="0">
                <a:latin typeface="Calibri"/>
                <a:cs typeface="Calibri"/>
              </a:rPr>
              <a:t>Staunton </a:t>
            </a:r>
            <a:r>
              <a:rPr sz="1200" i="1" dirty="0">
                <a:latin typeface="Calibri"/>
                <a:cs typeface="Calibri"/>
              </a:rPr>
              <a:t>Project </a:t>
            </a:r>
            <a:r>
              <a:rPr sz="1200" i="1" spc="-5" dirty="0">
                <a:latin typeface="Calibri"/>
                <a:cs typeface="Calibri"/>
              </a:rPr>
              <a:t>Director</a:t>
            </a:r>
            <a:r>
              <a:rPr sz="1200" spc="-5" dirty="0">
                <a:latin typeface="Calibri"/>
                <a:cs typeface="Calibri"/>
              </a:rPr>
              <a:t>,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University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Warwick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students:</a:t>
            </a:r>
            <a:endParaRPr sz="1200">
              <a:latin typeface="Calibri"/>
              <a:cs typeface="Calibri"/>
            </a:endParaRPr>
          </a:p>
          <a:p>
            <a:pPr marL="228600" marR="1189355">
              <a:lnSpc>
                <a:spcPct val="104200"/>
              </a:lnSpc>
              <a:spcBef>
                <a:spcPts val="15"/>
              </a:spcBef>
            </a:pPr>
            <a:r>
              <a:rPr sz="1200" spc="-15" dirty="0">
                <a:latin typeface="Calibri"/>
                <a:cs typeface="Calibri"/>
              </a:rPr>
              <a:t>Rex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Chiu,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35" dirty="0">
                <a:latin typeface="Calibri"/>
                <a:cs typeface="Calibri"/>
              </a:rPr>
              <a:t>Tom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Scatchard 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Peter Razzell, </a:t>
            </a:r>
            <a:r>
              <a:rPr sz="1200" spc="-5" dirty="0">
                <a:latin typeface="Calibri"/>
                <a:cs typeface="Calibri"/>
              </a:rPr>
              <a:t>Hannah </a:t>
            </a:r>
            <a:r>
              <a:rPr sz="1200" spc="-20" dirty="0">
                <a:latin typeface="Calibri"/>
                <a:cs typeface="Calibri"/>
              </a:rPr>
              <a:t>Oliver,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Martina</a:t>
            </a:r>
            <a:r>
              <a:rPr sz="1200" spc="-15" dirty="0">
                <a:latin typeface="Calibri"/>
                <a:cs typeface="Calibri"/>
              </a:rPr>
              <a:t> Wrona,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Jo</a:t>
            </a:r>
            <a:r>
              <a:rPr sz="1200" spc="-5" dirty="0">
                <a:latin typeface="Calibri"/>
                <a:cs typeface="Calibri"/>
              </a:rPr>
              <a:t> Gosney</a:t>
            </a:r>
            <a:endParaRPr sz="1200">
              <a:latin typeface="Calibri"/>
              <a:cs typeface="Calibri"/>
            </a:endParaRPr>
          </a:p>
          <a:p>
            <a:pPr marL="12700" marR="41275">
              <a:lnSpc>
                <a:spcPts val="1510"/>
              </a:lnSpc>
              <a:spcBef>
                <a:spcPts val="40"/>
              </a:spcBef>
            </a:pPr>
            <a:r>
              <a:rPr sz="1200" spc="-5" dirty="0">
                <a:latin typeface="Calibri"/>
                <a:cs typeface="Calibri"/>
              </a:rPr>
              <a:t>Philip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McDermott City</a:t>
            </a:r>
            <a:r>
              <a:rPr sz="1200" spc="-10" dirty="0">
                <a:latin typeface="Calibri"/>
                <a:cs typeface="Calibri"/>
              </a:rPr>
              <a:t> Energy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Transformation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Lead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E.ON </a:t>
            </a:r>
            <a:r>
              <a:rPr sz="1200" dirty="0">
                <a:latin typeface="Calibri"/>
                <a:cs typeface="Calibri"/>
              </a:rPr>
              <a:t>UK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30"/>
              </a:lnSpc>
            </a:pPr>
            <a:r>
              <a:rPr sz="1200" spc="-5" dirty="0">
                <a:latin typeface="Calibri"/>
                <a:cs typeface="Calibri"/>
              </a:rPr>
              <a:t>Susan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Juned, </a:t>
            </a:r>
            <a:r>
              <a:rPr sz="1200" spc="-10" dirty="0">
                <a:latin typeface="Calibri"/>
                <a:cs typeface="Calibri"/>
              </a:rPr>
              <a:t>Director</a:t>
            </a:r>
            <a:r>
              <a:rPr sz="1200" spc="-5" dirty="0">
                <a:latin typeface="Calibri"/>
                <a:cs typeface="Calibri"/>
              </a:rPr>
              <a:t> Heart </a:t>
            </a:r>
            <a:r>
              <a:rPr sz="1200" dirty="0">
                <a:latin typeface="Calibri"/>
                <a:cs typeface="Calibri"/>
              </a:rPr>
              <a:t>of </a:t>
            </a:r>
            <a:r>
              <a:rPr sz="1200" spc="-5" dirty="0">
                <a:latin typeface="Calibri"/>
                <a:cs typeface="Calibri"/>
              </a:rPr>
              <a:t>England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Community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200" spc="-20" dirty="0">
                <a:latin typeface="Calibri"/>
                <a:cs typeface="Calibri"/>
              </a:rPr>
              <a:t>Energy.</a:t>
            </a:r>
            <a:endParaRPr sz="1200">
              <a:latin typeface="Calibri"/>
              <a:cs typeface="Calibri"/>
            </a:endParaRPr>
          </a:p>
          <a:p>
            <a:pPr marL="12700" marR="310515">
              <a:lnSpc>
                <a:spcPts val="1510"/>
              </a:lnSpc>
              <a:spcBef>
                <a:spcPts val="40"/>
              </a:spcBef>
            </a:pPr>
            <a:r>
              <a:rPr sz="1200" spc="-5" dirty="0">
                <a:latin typeface="Calibri"/>
                <a:cs typeface="Calibri"/>
              </a:rPr>
              <a:t>Nancy </a:t>
            </a:r>
            <a:r>
              <a:rPr sz="1200" spc="-25" dirty="0">
                <a:latin typeface="Calibri"/>
                <a:cs typeface="Calibri"/>
              </a:rPr>
              <a:t>Toure,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Business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Development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Manager,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Green</a:t>
            </a:r>
            <a:r>
              <a:rPr sz="1200" spc="-10" dirty="0">
                <a:latin typeface="Calibri"/>
                <a:cs typeface="Calibri"/>
              </a:rPr>
              <a:t> Energy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Together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Ltd.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30"/>
              </a:lnSpc>
            </a:pPr>
            <a:r>
              <a:rPr sz="1200" spc="-5" dirty="0">
                <a:latin typeface="Calibri"/>
                <a:cs typeface="Calibri"/>
              </a:rPr>
              <a:t>Angus Rose, </a:t>
            </a:r>
            <a:r>
              <a:rPr sz="1200" spc="-10" dirty="0">
                <a:latin typeface="Calibri"/>
                <a:cs typeface="Calibri"/>
              </a:rPr>
              <a:t>Director </a:t>
            </a:r>
            <a:r>
              <a:rPr sz="1200" spc="-5" dirty="0">
                <a:latin typeface="Calibri"/>
                <a:cs typeface="Calibri"/>
              </a:rPr>
              <a:t>Ineco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Energy </a:t>
            </a:r>
            <a:r>
              <a:rPr sz="1200" spc="-15" dirty="0">
                <a:latin typeface="Calibri"/>
                <a:cs typeface="Calibri"/>
              </a:rPr>
              <a:t>Ltd.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200" spc="-10" dirty="0">
                <a:latin typeface="Calibri"/>
                <a:cs typeface="Calibri"/>
              </a:rPr>
              <a:t>Zarah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Sultana,</a:t>
            </a:r>
            <a:r>
              <a:rPr sz="1200" spc="-5" dirty="0">
                <a:latin typeface="Calibri"/>
                <a:cs typeface="Calibri"/>
              </a:rPr>
              <a:t> MP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Coventry </a:t>
            </a:r>
            <a:r>
              <a:rPr sz="1200" spc="-5" dirty="0">
                <a:latin typeface="Calibri"/>
                <a:cs typeface="Calibri"/>
              </a:rPr>
              <a:t>South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20441" y="8030971"/>
            <a:ext cx="2982595" cy="17322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282575">
              <a:lnSpc>
                <a:spcPct val="103299"/>
              </a:lnSpc>
              <a:spcBef>
                <a:spcPts val="50"/>
              </a:spcBef>
            </a:pPr>
            <a:r>
              <a:rPr sz="1200" spc="-10" dirty="0">
                <a:latin typeface="Calibri"/>
                <a:cs typeface="Calibri"/>
              </a:rPr>
              <a:t>Comfort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Tevera,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Director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Sustainability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&amp;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Compliance, </a:t>
            </a:r>
            <a:r>
              <a:rPr sz="1200" spc="-10" dirty="0">
                <a:latin typeface="Calibri"/>
                <a:cs typeface="Calibri"/>
              </a:rPr>
              <a:t>Savanna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Environmental</a:t>
            </a:r>
            <a:endParaRPr sz="1200">
              <a:latin typeface="Calibri"/>
              <a:cs typeface="Calibri"/>
            </a:endParaRPr>
          </a:p>
          <a:p>
            <a:pPr marL="12700" marR="567690">
              <a:lnSpc>
                <a:spcPct val="103299"/>
              </a:lnSpc>
              <a:spcBef>
                <a:spcPts val="25"/>
              </a:spcBef>
            </a:pPr>
            <a:r>
              <a:rPr sz="1200" spc="-10" dirty="0">
                <a:latin typeface="Calibri"/>
                <a:cs typeface="Calibri"/>
              </a:rPr>
              <a:t>David </a:t>
            </a:r>
            <a:r>
              <a:rPr sz="1200" spc="-5" dirty="0">
                <a:latin typeface="Calibri"/>
                <a:cs typeface="Calibri"/>
              </a:rPr>
              <a:t>Chapman, </a:t>
            </a:r>
            <a:r>
              <a:rPr sz="1200" spc="-10" dirty="0">
                <a:latin typeface="Calibri"/>
                <a:cs typeface="Calibri"/>
              </a:rPr>
              <a:t>University </a:t>
            </a:r>
            <a:r>
              <a:rPr sz="1200" dirty="0">
                <a:latin typeface="Calibri"/>
                <a:cs typeface="Calibri"/>
              </a:rPr>
              <a:t>of </a:t>
            </a:r>
            <a:r>
              <a:rPr sz="1200" spc="-10" dirty="0">
                <a:latin typeface="Calibri"/>
                <a:cs typeface="Calibri"/>
              </a:rPr>
              <a:t>Warwick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Sustainability </a:t>
            </a:r>
            <a:r>
              <a:rPr sz="1200" spc="-5" dirty="0">
                <a:latin typeface="Calibri"/>
                <a:cs typeface="Calibri"/>
              </a:rPr>
              <a:t>Champion</a:t>
            </a:r>
            <a:endParaRPr sz="1200">
              <a:latin typeface="Calibri"/>
              <a:cs typeface="Calibri"/>
            </a:endParaRPr>
          </a:p>
          <a:p>
            <a:pPr marL="12700" marR="448945">
              <a:lnSpc>
                <a:spcPct val="104200"/>
              </a:lnSpc>
              <a:spcBef>
                <a:spcPts val="10"/>
              </a:spcBef>
            </a:pPr>
            <a:r>
              <a:rPr sz="1200" dirty="0">
                <a:latin typeface="Calibri"/>
                <a:cs typeface="Calibri"/>
              </a:rPr>
              <a:t>Nic </a:t>
            </a:r>
            <a:r>
              <a:rPr sz="1200" spc="-10" dirty="0">
                <a:latin typeface="Calibri"/>
                <a:cs typeface="Calibri"/>
              </a:rPr>
              <a:t>Cleaver </a:t>
            </a:r>
            <a:r>
              <a:rPr sz="1200" spc="-5" dirty="0">
                <a:latin typeface="Calibri"/>
                <a:cs typeface="Calibri"/>
              </a:rPr>
              <a:t>Manager </a:t>
            </a:r>
            <a:r>
              <a:rPr sz="1200" spc="-10" dirty="0">
                <a:latin typeface="Calibri"/>
                <a:cs typeface="Calibri"/>
              </a:rPr>
              <a:t>Coventry </a:t>
            </a:r>
            <a:r>
              <a:rPr sz="1200" spc="-5" dirty="0">
                <a:latin typeface="Calibri"/>
                <a:cs typeface="Calibri"/>
              </a:rPr>
              <a:t>Canal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Parmjit</a:t>
            </a:r>
            <a:r>
              <a:rPr sz="1200" spc="-5" dirty="0">
                <a:latin typeface="Calibri"/>
                <a:cs typeface="Calibri"/>
              </a:rPr>
              <a:t> Nahil,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Coventry</a:t>
            </a:r>
            <a:r>
              <a:rPr sz="1200" spc="-5" dirty="0">
                <a:latin typeface="Calibri"/>
                <a:cs typeface="Calibri"/>
              </a:rPr>
              <a:t> Green New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Deal.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Ken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Granger,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Coventry</a:t>
            </a:r>
            <a:r>
              <a:rPr sz="1200" spc="-5" dirty="0">
                <a:latin typeface="Calibri"/>
                <a:cs typeface="Calibri"/>
              </a:rPr>
              <a:t> Green New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Deal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ts val="1510"/>
              </a:lnSpc>
              <a:spcBef>
                <a:spcPts val="40"/>
              </a:spcBef>
            </a:pPr>
            <a:r>
              <a:rPr sz="1200" b="1" i="1" dirty="0">
                <a:latin typeface="Calibri"/>
                <a:cs typeface="Calibri"/>
              </a:rPr>
              <a:t>Sponsors : </a:t>
            </a:r>
            <a:r>
              <a:rPr sz="1200" spc="-5" dirty="0">
                <a:latin typeface="Calibri"/>
                <a:cs typeface="Calibri"/>
              </a:rPr>
              <a:t>Heart </a:t>
            </a:r>
            <a:r>
              <a:rPr sz="1200" dirty="0">
                <a:latin typeface="Calibri"/>
                <a:cs typeface="Calibri"/>
              </a:rPr>
              <a:t>of </a:t>
            </a:r>
            <a:r>
              <a:rPr sz="1200" spc="-5" dirty="0">
                <a:latin typeface="Calibri"/>
                <a:cs typeface="Calibri"/>
              </a:rPr>
              <a:t>England Community </a:t>
            </a:r>
            <a:r>
              <a:rPr sz="1200" spc="-20" dirty="0">
                <a:latin typeface="Calibri"/>
                <a:cs typeface="Calibri"/>
              </a:rPr>
              <a:t>Energy.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Green</a:t>
            </a:r>
            <a:r>
              <a:rPr sz="1200" spc="-10" dirty="0">
                <a:latin typeface="Calibri"/>
                <a:cs typeface="Calibri"/>
              </a:rPr>
              <a:t> Energy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Together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Ltd.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60933" y="161535"/>
            <a:ext cx="6488430" cy="7799705"/>
            <a:chOff x="260933" y="161535"/>
            <a:chExt cx="6488430" cy="7799705"/>
          </a:xfrm>
        </p:grpSpPr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14170" y="6432179"/>
              <a:ext cx="4034970" cy="152890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36237" y="161535"/>
              <a:ext cx="1658297" cy="283040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60933" y="2064200"/>
              <a:ext cx="4620895" cy="885190"/>
            </a:xfrm>
            <a:custGeom>
              <a:avLst/>
              <a:gdLst/>
              <a:ahLst/>
              <a:cxnLst/>
              <a:rect l="l" t="t" r="r" b="b"/>
              <a:pathLst>
                <a:path w="4620895" h="885189">
                  <a:moveTo>
                    <a:pt x="0" y="884891"/>
                  </a:moveTo>
                  <a:lnTo>
                    <a:pt x="4620553" y="884891"/>
                  </a:lnTo>
                  <a:lnTo>
                    <a:pt x="4620553" y="0"/>
                  </a:lnTo>
                  <a:lnTo>
                    <a:pt x="0" y="0"/>
                  </a:lnTo>
                  <a:lnTo>
                    <a:pt x="0" y="884891"/>
                  </a:lnTo>
                  <a:close/>
                </a:path>
              </a:pathLst>
            </a:custGeom>
            <a:solidFill>
              <a:srgbClr val="FFC000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556913" y="231797"/>
            <a:ext cx="3648710" cy="775335"/>
          </a:xfrm>
          <a:prstGeom prst="rect">
            <a:avLst/>
          </a:prstGeom>
          <a:solidFill>
            <a:srgbClr val="FFFFFF">
              <a:alpha val="30198"/>
            </a:srgbClr>
          </a:solidFill>
        </p:spPr>
        <p:txBody>
          <a:bodyPr vert="horz" wrap="square" lIns="0" tIns="83185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655"/>
              </a:spcBef>
            </a:pPr>
            <a:r>
              <a:rPr sz="4000" i="0" spc="-35" dirty="0">
                <a:latin typeface="Tahoma"/>
                <a:cs typeface="Tahoma"/>
              </a:rPr>
              <a:t>Our</a:t>
            </a:r>
            <a:r>
              <a:rPr sz="4000" i="0" spc="105" dirty="0">
                <a:latin typeface="Tahoma"/>
                <a:cs typeface="Tahoma"/>
              </a:rPr>
              <a:t> </a:t>
            </a:r>
            <a:r>
              <a:rPr sz="4000" i="0" spc="-75" dirty="0">
                <a:latin typeface="Tahoma"/>
                <a:cs typeface="Tahoma"/>
              </a:rPr>
              <a:t>Approach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2357" y="2102104"/>
            <a:ext cx="4051935" cy="75692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R="5080">
              <a:lnSpc>
                <a:spcPct val="101499"/>
              </a:lnSpc>
              <a:spcBef>
                <a:spcPts val="75"/>
              </a:spcBef>
            </a:pPr>
            <a:r>
              <a:rPr sz="1300" spc="-15" dirty="0">
                <a:latin typeface="Roboto"/>
                <a:cs typeface="Roboto"/>
              </a:rPr>
              <a:t>Focus</a:t>
            </a:r>
            <a:r>
              <a:rPr sz="1300" spc="5" dirty="0">
                <a:latin typeface="Roboto"/>
                <a:cs typeface="Roboto"/>
              </a:rPr>
              <a:t> </a:t>
            </a:r>
            <a:r>
              <a:rPr sz="1300" spc="-15" dirty="0">
                <a:latin typeface="Roboto"/>
                <a:cs typeface="Roboto"/>
              </a:rPr>
              <a:t>on</a:t>
            </a:r>
            <a:r>
              <a:rPr sz="1300" spc="-5" dirty="0">
                <a:latin typeface="Roboto"/>
                <a:cs typeface="Roboto"/>
              </a:rPr>
              <a:t> </a:t>
            </a:r>
            <a:r>
              <a:rPr sz="1300" spc="-15" dirty="0">
                <a:latin typeface="Roboto"/>
                <a:cs typeface="Roboto"/>
              </a:rPr>
              <a:t>dual</a:t>
            </a:r>
            <a:r>
              <a:rPr sz="1300" spc="-5" dirty="0">
                <a:latin typeface="Roboto"/>
                <a:cs typeface="Roboto"/>
              </a:rPr>
              <a:t> </a:t>
            </a:r>
            <a:r>
              <a:rPr sz="1300" spc="-10" dirty="0">
                <a:latin typeface="Roboto"/>
                <a:cs typeface="Roboto"/>
              </a:rPr>
              <a:t>use</a:t>
            </a:r>
            <a:r>
              <a:rPr sz="1300" spc="5" dirty="0">
                <a:latin typeface="Roboto"/>
                <a:cs typeface="Roboto"/>
              </a:rPr>
              <a:t> </a:t>
            </a:r>
            <a:r>
              <a:rPr sz="1300" spc="10" dirty="0">
                <a:latin typeface="Roboto"/>
                <a:cs typeface="Roboto"/>
              </a:rPr>
              <a:t>infíastíuctuíe:</a:t>
            </a:r>
            <a:r>
              <a:rPr sz="1300" spc="-5" dirty="0">
                <a:latin typeface="Roboto"/>
                <a:cs typeface="Roboto"/>
              </a:rPr>
              <a:t> </a:t>
            </a:r>
            <a:r>
              <a:rPr sz="1300" spc="-15" dirty="0">
                <a:latin typeface="Roboto"/>
                <a:cs typeface="Roboto"/>
              </a:rPr>
              <a:t>avoids</a:t>
            </a:r>
            <a:r>
              <a:rPr sz="1300" spc="5" dirty="0">
                <a:latin typeface="Roboto"/>
                <a:cs typeface="Roboto"/>
              </a:rPr>
              <a:t> </a:t>
            </a:r>
            <a:r>
              <a:rPr sz="1300" spc="-10" dirty="0">
                <a:latin typeface="Roboto"/>
                <a:cs typeface="Roboto"/>
              </a:rPr>
              <a:t>open</a:t>
            </a:r>
            <a:r>
              <a:rPr sz="1300" dirty="0">
                <a:latin typeface="Roboto"/>
                <a:cs typeface="Roboto"/>
              </a:rPr>
              <a:t> </a:t>
            </a:r>
            <a:r>
              <a:rPr sz="1300" spc="-15" dirty="0">
                <a:latin typeface="Roboto"/>
                <a:cs typeface="Roboto"/>
              </a:rPr>
              <a:t>land</a:t>
            </a:r>
            <a:r>
              <a:rPr sz="1300" spc="5" dirty="0">
                <a:latin typeface="Roboto"/>
                <a:cs typeface="Roboto"/>
              </a:rPr>
              <a:t> </a:t>
            </a:r>
            <a:r>
              <a:rPr sz="1300" spc="-20" dirty="0">
                <a:latin typeface="Roboto"/>
                <a:cs typeface="Roboto"/>
              </a:rPr>
              <a:t>with </a:t>
            </a:r>
            <a:r>
              <a:rPr sz="1300" spc="-305" dirty="0">
                <a:latin typeface="Roboto"/>
                <a:cs typeface="Roboto"/>
              </a:rPr>
              <a:t> </a:t>
            </a:r>
            <a:r>
              <a:rPr sz="1300" spc="-15" dirty="0">
                <a:latin typeface="Roboto"/>
                <a:cs typeface="Roboto"/>
              </a:rPr>
              <a:t>competing</a:t>
            </a:r>
            <a:r>
              <a:rPr sz="1300" spc="-5" dirty="0">
                <a:latin typeface="Roboto"/>
                <a:cs typeface="Roboto"/>
              </a:rPr>
              <a:t> </a:t>
            </a:r>
            <a:r>
              <a:rPr sz="1300" spc="-10" dirty="0">
                <a:latin typeface="Roboto"/>
                <a:cs typeface="Roboto"/>
              </a:rPr>
              <a:t>demands</a:t>
            </a:r>
            <a:r>
              <a:rPr sz="1300" spc="10" dirty="0">
                <a:latin typeface="Roboto"/>
                <a:cs typeface="Roboto"/>
              </a:rPr>
              <a:t> </a:t>
            </a:r>
            <a:r>
              <a:rPr sz="1300" spc="30" dirty="0">
                <a:latin typeface="Roboto"/>
                <a:cs typeface="Roboto"/>
              </a:rPr>
              <a:t>fíom</a:t>
            </a:r>
            <a:r>
              <a:rPr sz="1300" spc="-5" dirty="0">
                <a:latin typeface="Roboto"/>
                <a:cs typeface="Roboto"/>
              </a:rPr>
              <a:t> </a:t>
            </a:r>
            <a:r>
              <a:rPr sz="1300" spc="-20" dirty="0">
                <a:latin typeface="Roboto"/>
                <a:cs typeface="Roboto"/>
              </a:rPr>
              <a:t>housing,</a:t>
            </a:r>
            <a:r>
              <a:rPr sz="1300" dirty="0">
                <a:latin typeface="Roboto"/>
                <a:cs typeface="Roboto"/>
              </a:rPr>
              <a:t> </a:t>
            </a:r>
            <a:r>
              <a:rPr sz="1300" spc="5" dirty="0">
                <a:latin typeface="Roboto"/>
                <a:cs typeface="Roboto"/>
              </a:rPr>
              <a:t>agíicultuíe</a:t>
            </a:r>
            <a:r>
              <a:rPr sz="1300" dirty="0">
                <a:latin typeface="Roboto"/>
                <a:cs typeface="Roboto"/>
              </a:rPr>
              <a:t> </a:t>
            </a:r>
            <a:r>
              <a:rPr sz="1300" spc="-10" dirty="0">
                <a:latin typeface="Roboto"/>
                <a:cs typeface="Roboto"/>
              </a:rPr>
              <a:t>etc.</a:t>
            </a:r>
            <a:endParaRPr sz="1300">
              <a:latin typeface="Roboto"/>
              <a:cs typeface="Roboto"/>
            </a:endParaRPr>
          </a:p>
          <a:p>
            <a:pPr marL="96520" indent="-97155">
              <a:lnSpc>
                <a:spcPct val="100000"/>
              </a:lnSpc>
              <a:spcBef>
                <a:spcPts val="1055"/>
              </a:spcBef>
              <a:buChar char="•"/>
              <a:tabLst>
                <a:tab pos="97155" algn="l"/>
                <a:tab pos="1578610" algn="l"/>
                <a:tab pos="2875280" algn="l"/>
              </a:tabLst>
            </a:pPr>
            <a:r>
              <a:rPr sz="1300" spc="-10" dirty="0">
                <a:latin typeface="Roboto"/>
                <a:cs typeface="Roboto"/>
              </a:rPr>
              <a:t>Rooftop</a:t>
            </a:r>
            <a:r>
              <a:rPr sz="1300" spc="35" dirty="0">
                <a:latin typeface="Roboto"/>
                <a:cs typeface="Roboto"/>
              </a:rPr>
              <a:t> </a:t>
            </a:r>
            <a:r>
              <a:rPr sz="1300" spc="-10" dirty="0">
                <a:latin typeface="Roboto"/>
                <a:cs typeface="Roboto"/>
              </a:rPr>
              <a:t>space	</a:t>
            </a:r>
            <a:r>
              <a:rPr sz="1300" spc="-5" dirty="0">
                <a:latin typeface="Roboto"/>
                <a:cs typeface="Roboto"/>
              </a:rPr>
              <a:t>•</a:t>
            </a:r>
            <a:r>
              <a:rPr sz="1300" spc="10" dirty="0">
                <a:latin typeface="Roboto"/>
                <a:cs typeface="Roboto"/>
              </a:rPr>
              <a:t> </a:t>
            </a:r>
            <a:r>
              <a:rPr sz="1300" spc="40" dirty="0">
                <a:latin typeface="Roboto"/>
                <a:cs typeface="Roboto"/>
              </a:rPr>
              <a:t>Caí</a:t>
            </a:r>
            <a:r>
              <a:rPr sz="1300" spc="5" dirty="0">
                <a:latin typeface="Roboto"/>
                <a:cs typeface="Roboto"/>
              </a:rPr>
              <a:t> </a:t>
            </a:r>
            <a:r>
              <a:rPr sz="1300" spc="10" dirty="0">
                <a:latin typeface="Roboto"/>
                <a:cs typeface="Roboto"/>
              </a:rPr>
              <a:t>paíks	</a:t>
            </a:r>
            <a:r>
              <a:rPr sz="1300" dirty="0">
                <a:latin typeface="Roboto"/>
                <a:cs typeface="Roboto"/>
              </a:rPr>
              <a:t>•Coventíy</a:t>
            </a:r>
            <a:r>
              <a:rPr sz="1300" spc="-60" dirty="0">
                <a:latin typeface="Roboto"/>
                <a:cs typeface="Roboto"/>
              </a:rPr>
              <a:t> </a:t>
            </a:r>
            <a:r>
              <a:rPr sz="1300" spc="-5" dirty="0">
                <a:latin typeface="Roboto"/>
                <a:cs typeface="Roboto"/>
              </a:rPr>
              <a:t>Canal</a:t>
            </a:r>
            <a:endParaRPr sz="1300">
              <a:latin typeface="Roboto"/>
              <a:cs typeface="Roboto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60935" y="1664252"/>
            <a:ext cx="4620895" cy="400050"/>
          </a:xfrm>
          <a:custGeom>
            <a:avLst/>
            <a:gdLst/>
            <a:ahLst/>
            <a:cxnLst/>
            <a:rect l="l" t="t" r="r" b="b"/>
            <a:pathLst>
              <a:path w="4620895" h="400050">
                <a:moveTo>
                  <a:pt x="4620554" y="0"/>
                </a:moveTo>
                <a:lnTo>
                  <a:pt x="0" y="0"/>
                </a:lnTo>
                <a:lnTo>
                  <a:pt x="0" y="399948"/>
                </a:lnTo>
                <a:lnTo>
                  <a:pt x="4620554" y="399948"/>
                </a:lnTo>
                <a:lnTo>
                  <a:pt x="462055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60933" y="1664252"/>
            <a:ext cx="4620895" cy="40005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205104">
              <a:lnSpc>
                <a:spcPct val="100000"/>
              </a:lnSpc>
              <a:spcBef>
                <a:spcPts val="215"/>
              </a:spcBef>
              <a:tabLst>
                <a:tab pos="548005" algn="l"/>
              </a:tabLst>
            </a:pPr>
            <a:r>
              <a:rPr sz="1800" b="1" spc="-5" dirty="0">
                <a:latin typeface="Roboto"/>
                <a:cs typeface="Roboto"/>
              </a:rPr>
              <a:t>1.	</a:t>
            </a:r>
            <a:r>
              <a:rPr sz="1400" b="1" spc="-5" dirty="0">
                <a:latin typeface="Roboto"/>
                <a:cs typeface="Roboto"/>
              </a:rPr>
              <a:t>Phased</a:t>
            </a:r>
            <a:r>
              <a:rPr sz="1400" b="1" spc="-20" dirty="0">
                <a:latin typeface="Roboto"/>
                <a:cs typeface="Roboto"/>
              </a:rPr>
              <a:t> </a:t>
            </a:r>
            <a:r>
              <a:rPr sz="1400" b="1" dirty="0">
                <a:latin typeface="Roboto"/>
                <a:cs typeface="Roboto"/>
              </a:rPr>
              <a:t>Review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53219" y="3608168"/>
            <a:ext cx="6413500" cy="788035"/>
          </a:xfrm>
          <a:custGeom>
            <a:avLst/>
            <a:gdLst/>
            <a:ahLst/>
            <a:cxnLst/>
            <a:rect l="l" t="t" r="r" b="b"/>
            <a:pathLst>
              <a:path w="6413500" h="788035">
                <a:moveTo>
                  <a:pt x="0" y="787801"/>
                </a:moveTo>
                <a:lnTo>
                  <a:pt x="6413463" y="787801"/>
                </a:lnTo>
                <a:lnTo>
                  <a:pt x="6413463" y="0"/>
                </a:lnTo>
                <a:lnTo>
                  <a:pt x="0" y="0"/>
                </a:lnTo>
                <a:lnTo>
                  <a:pt x="0" y="787801"/>
                </a:lnTo>
                <a:close/>
              </a:path>
            </a:pathLst>
          </a:custGeom>
          <a:solidFill>
            <a:srgbClr val="00FF00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53219" y="3608168"/>
            <a:ext cx="6413500" cy="78803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90805" marR="89535">
              <a:lnSpc>
                <a:spcPct val="102299"/>
              </a:lnSpc>
              <a:spcBef>
                <a:spcPts val="370"/>
              </a:spcBef>
            </a:pPr>
            <a:r>
              <a:rPr sz="1300" spc="-5" dirty="0">
                <a:latin typeface="Roboto"/>
                <a:cs typeface="Roboto"/>
              </a:rPr>
              <a:t>Model </a:t>
            </a:r>
            <a:r>
              <a:rPr sz="1300" spc="-15" dirty="0">
                <a:latin typeface="Roboto"/>
                <a:cs typeface="Roboto"/>
              </a:rPr>
              <a:t>installations</a:t>
            </a:r>
            <a:r>
              <a:rPr sz="1300" spc="5" dirty="0">
                <a:latin typeface="Roboto"/>
                <a:cs typeface="Roboto"/>
              </a:rPr>
              <a:t> </a:t>
            </a:r>
            <a:r>
              <a:rPr sz="1300" spc="-15" dirty="0">
                <a:latin typeface="Roboto"/>
                <a:cs typeface="Roboto"/>
              </a:rPr>
              <a:t>on</a:t>
            </a:r>
            <a:r>
              <a:rPr sz="1300" spc="-5" dirty="0">
                <a:latin typeface="Roboto"/>
                <a:cs typeface="Roboto"/>
              </a:rPr>
              <a:t> </a:t>
            </a:r>
            <a:r>
              <a:rPr sz="1300" dirty="0">
                <a:latin typeface="Roboto"/>
                <a:cs typeface="Roboto"/>
              </a:rPr>
              <a:t>clusteís</a:t>
            </a:r>
            <a:r>
              <a:rPr sz="1300" spc="10" dirty="0">
                <a:latin typeface="Roboto"/>
                <a:cs typeface="Roboto"/>
              </a:rPr>
              <a:t> of</a:t>
            </a:r>
            <a:r>
              <a:rPr sz="1300" spc="-5" dirty="0">
                <a:latin typeface="Roboto"/>
                <a:cs typeface="Roboto"/>
              </a:rPr>
              <a:t> </a:t>
            </a:r>
            <a:r>
              <a:rPr sz="1300" spc="-10" dirty="0">
                <a:latin typeface="Roboto"/>
                <a:cs typeface="Roboto"/>
              </a:rPr>
              <a:t>sites</a:t>
            </a:r>
            <a:r>
              <a:rPr sz="1300" spc="5" dirty="0">
                <a:latin typeface="Roboto"/>
                <a:cs typeface="Roboto"/>
              </a:rPr>
              <a:t> </a:t>
            </a:r>
            <a:r>
              <a:rPr sz="1300" spc="-20" dirty="0">
                <a:latin typeface="Roboto"/>
                <a:cs typeface="Roboto"/>
              </a:rPr>
              <a:t>using</a:t>
            </a:r>
            <a:r>
              <a:rPr sz="1300" spc="-5" dirty="0">
                <a:latin typeface="Roboto"/>
                <a:cs typeface="Roboto"/>
              </a:rPr>
              <a:t> </a:t>
            </a:r>
            <a:r>
              <a:rPr sz="1300" spc="-15" dirty="0">
                <a:latin typeface="Roboto"/>
                <a:cs typeface="Roboto"/>
              </a:rPr>
              <a:t>online</a:t>
            </a:r>
            <a:r>
              <a:rPr sz="1300" spc="5" dirty="0">
                <a:latin typeface="Roboto"/>
                <a:cs typeface="Roboto"/>
              </a:rPr>
              <a:t> </a:t>
            </a:r>
            <a:r>
              <a:rPr sz="1300" spc="-10" dirty="0">
                <a:latin typeface="Roboto"/>
                <a:cs typeface="Roboto"/>
              </a:rPr>
              <a:t>tools</a:t>
            </a:r>
            <a:r>
              <a:rPr sz="1300" spc="5" dirty="0">
                <a:latin typeface="Roboto"/>
                <a:cs typeface="Roboto"/>
              </a:rPr>
              <a:t> </a:t>
            </a:r>
            <a:r>
              <a:rPr sz="1300" spc="-10" dirty="0">
                <a:latin typeface="Roboto"/>
                <a:cs typeface="Roboto"/>
              </a:rPr>
              <a:t>to</a:t>
            </a:r>
            <a:r>
              <a:rPr sz="1300" spc="-5" dirty="0">
                <a:latin typeface="Roboto"/>
                <a:cs typeface="Roboto"/>
              </a:rPr>
              <a:t> </a:t>
            </a:r>
            <a:r>
              <a:rPr sz="1300" spc="5" dirty="0">
                <a:latin typeface="Roboto"/>
                <a:cs typeface="Roboto"/>
              </a:rPr>
              <a:t>geneíate</a:t>
            </a:r>
            <a:r>
              <a:rPr sz="1300" dirty="0">
                <a:latin typeface="Roboto"/>
                <a:cs typeface="Roboto"/>
              </a:rPr>
              <a:t> </a:t>
            </a:r>
            <a:r>
              <a:rPr sz="1300" spc="-20" dirty="0">
                <a:latin typeface="Roboto"/>
                <a:cs typeface="Roboto"/>
              </a:rPr>
              <a:t>individual </a:t>
            </a:r>
            <a:r>
              <a:rPr sz="1300" spc="-15" dirty="0">
                <a:latin typeface="Roboto"/>
                <a:cs typeface="Roboto"/>
              </a:rPr>
              <a:t> </a:t>
            </a:r>
            <a:r>
              <a:rPr sz="1300" spc="-10" dirty="0">
                <a:latin typeface="Roboto"/>
                <a:cs typeface="Roboto"/>
              </a:rPr>
              <a:t>estimates</a:t>
            </a:r>
            <a:r>
              <a:rPr sz="1300" spc="5" dirty="0">
                <a:latin typeface="Roboto"/>
                <a:cs typeface="Roboto"/>
              </a:rPr>
              <a:t> </a:t>
            </a:r>
            <a:r>
              <a:rPr sz="1300" spc="40" dirty="0">
                <a:latin typeface="Roboto"/>
                <a:cs typeface="Roboto"/>
              </a:rPr>
              <a:t>foí</a:t>
            </a:r>
            <a:r>
              <a:rPr sz="1300" spc="5" dirty="0">
                <a:latin typeface="Roboto"/>
                <a:cs typeface="Roboto"/>
              </a:rPr>
              <a:t> eneígy </a:t>
            </a:r>
            <a:r>
              <a:rPr sz="1300" dirty="0">
                <a:latin typeface="Roboto"/>
                <a:cs typeface="Roboto"/>
              </a:rPr>
              <a:t>geneíation </a:t>
            </a:r>
            <a:r>
              <a:rPr sz="1300" spc="-15" dirty="0">
                <a:latin typeface="Roboto"/>
                <a:cs typeface="Roboto"/>
              </a:rPr>
              <a:t>and</a:t>
            </a:r>
            <a:r>
              <a:rPr sz="1300" spc="15" dirty="0">
                <a:latin typeface="Roboto"/>
                <a:cs typeface="Roboto"/>
              </a:rPr>
              <a:t> </a:t>
            </a:r>
            <a:r>
              <a:rPr sz="1300" spc="-15" dirty="0">
                <a:latin typeface="Roboto"/>
                <a:cs typeface="Roboto"/>
              </a:rPr>
              <a:t>system</a:t>
            </a:r>
            <a:r>
              <a:rPr sz="1300" spc="5" dirty="0">
                <a:latin typeface="Roboto"/>
                <a:cs typeface="Roboto"/>
              </a:rPr>
              <a:t> </a:t>
            </a:r>
            <a:r>
              <a:rPr sz="1300" spc="-10" dirty="0">
                <a:latin typeface="Roboto"/>
                <a:cs typeface="Roboto"/>
              </a:rPr>
              <a:t>costs.</a:t>
            </a:r>
            <a:r>
              <a:rPr sz="1300" dirty="0">
                <a:latin typeface="Roboto"/>
                <a:cs typeface="Roboto"/>
              </a:rPr>
              <a:t> </a:t>
            </a:r>
            <a:r>
              <a:rPr sz="1300" spc="-15" dirty="0">
                <a:latin typeface="Roboto"/>
                <a:cs typeface="Roboto"/>
              </a:rPr>
              <a:t>Develop</a:t>
            </a:r>
            <a:r>
              <a:rPr sz="1300" spc="5" dirty="0">
                <a:latin typeface="Roboto"/>
                <a:cs typeface="Roboto"/>
              </a:rPr>
              <a:t> </a:t>
            </a:r>
            <a:r>
              <a:rPr sz="1300" dirty="0">
                <a:latin typeface="Roboto"/>
                <a:cs typeface="Roboto"/>
              </a:rPr>
              <a:t>píoposals</a:t>
            </a:r>
            <a:r>
              <a:rPr sz="1300" spc="15" dirty="0">
                <a:latin typeface="Roboto"/>
                <a:cs typeface="Roboto"/>
              </a:rPr>
              <a:t> </a:t>
            </a:r>
            <a:r>
              <a:rPr sz="1300" dirty="0">
                <a:latin typeface="Roboto"/>
                <a:cs typeface="Roboto"/>
              </a:rPr>
              <a:t>bíeaking </a:t>
            </a:r>
            <a:r>
              <a:rPr sz="1300" spc="-15" dirty="0">
                <a:latin typeface="Roboto"/>
                <a:cs typeface="Roboto"/>
              </a:rPr>
              <a:t>down </a:t>
            </a:r>
            <a:r>
              <a:rPr sz="1300" spc="-305" dirty="0">
                <a:latin typeface="Roboto"/>
                <a:cs typeface="Roboto"/>
              </a:rPr>
              <a:t> </a:t>
            </a:r>
            <a:r>
              <a:rPr sz="1300" spc="-15" dirty="0">
                <a:latin typeface="Roboto"/>
                <a:cs typeface="Roboto"/>
              </a:rPr>
              <a:t>potential</a:t>
            </a:r>
            <a:r>
              <a:rPr sz="1300" spc="-10" dirty="0">
                <a:latin typeface="Roboto"/>
                <a:cs typeface="Roboto"/>
              </a:rPr>
              <a:t> </a:t>
            </a:r>
            <a:r>
              <a:rPr sz="1300" spc="-5" dirty="0">
                <a:latin typeface="Roboto"/>
                <a:cs typeface="Roboto"/>
              </a:rPr>
              <a:t>enviíonmental </a:t>
            </a:r>
            <a:r>
              <a:rPr sz="1300" spc="-10" dirty="0">
                <a:latin typeface="Roboto"/>
                <a:cs typeface="Roboto"/>
              </a:rPr>
              <a:t>benefits</a:t>
            </a:r>
            <a:r>
              <a:rPr sz="1300" spc="5" dirty="0">
                <a:latin typeface="Roboto"/>
                <a:cs typeface="Roboto"/>
              </a:rPr>
              <a:t> </a:t>
            </a:r>
            <a:r>
              <a:rPr sz="1300" spc="-15" dirty="0">
                <a:latin typeface="Roboto"/>
                <a:cs typeface="Roboto"/>
              </a:rPr>
              <a:t>and</a:t>
            </a:r>
            <a:r>
              <a:rPr sz="1300" spc="5" dirty="0">
                <a:latin typeface="Roboto"/>
                <a:cs typeface="Roboto"/>
              </a:rPr>
              <a:t> </a:t>
            </a:r>
            <a:r>
              <a:rPr sz="1300" spc="15" dirty="0">
                <a:latin typeface="Roboto"/>
                <a:cs typeface="Roboto"/>
              </a:rPr>
              <a:t>íetuíns</a:t>
            </a:r>
            <a:r>
              <a:rPr sz="1300" spc="5" dirty="0">
                <a:latin typeface="Roboto"/>
                <a:cs typeface="Roboto"/>
              </a:rPr>
              <a:t> </a:t>
            </a:r>
            <a:r>
              <a:rPr sz="1300" spc="-15" dirty="0">
                <a:latin typeface="Roboto"/>
                <a:cs typeface="Roboto"/>
              </a:rPr>
              <a:t>on</a:t>
            </a:r>
            <a:r>
              <a:rPr sz="1300" spc="15" dirty="0">
                <a:latin typeface="Roboto"/>
                <a:cs typeface="Roboto"/>
              </a:rPr>
              <a:t> </a:t>
            </a:r>
            <a:r>
              <a:rPr sz="1300" spc="-15" dirty="0">
                <a:latin typeface="Roboto"/>
                <a:cs typeface="Roboto"/>
              </a:rPr>
              <a:t>investment.</a:t>
            </a:r>
            <a:endParaRPr sz="1300">
              <a:latin typeface="Roboto"/>
              <a:cs typeface="Roboto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53228" y="3208220"/>
            <a:ext cx="6413500" cy="400050"/>
          </a:xfrm>
          <a:custGeom>
            <a:avLst/>
            <a:gdLst/>
            <a:ahLst/>
            <a:cxnLst/>
            <a:rect l="l" t="t" r="r" b="b"/>
            <a:pathLst>
              <a:path w="6413500" h="400050">
                <a:moveTo>
                  <a:pt x="6413463" y="0"/>
                </a:moveTo>
                <a:lnTo>
                  <a:pt x="0" y="0"/>
                </a:lnTo>
                <a:lnTo>
                  <a:pt x="0" y="399948"/>
                </a:lnTo>
                <a:lnTo>
                  <a:pt x="6413463" y="399948"/>
                </a:lnTo>
                <a:lnTo>
                  <a:pt x="6413463" y="0"/>
                </a:lnTo>
                <a:close/>
              </a:path>
            </a:pathLst>
          </a:custGeom>
          <a:solidFill>
            <a:srgbClr val="4CD9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53219" y="3208220"/>
            <a:ext cx="6413500" cy="40005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625"/>
              </a:spcBef>
              <a:tabLst>
                <a:tab pos="465455" algn="l"/>
              </a:tabLst>
            </a:pPr>
            <a:r>
              <a:rPr sz="1400" b="1" spc="-5" dirty="0">
                <a:latin typeface="Roboto"/>
                <a:cs typeface="Roboto"/>
              </a:rPr>
              <a:t>2.	Mapping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65440" y="4634920"/>
            <a:ext cx="6388735" cy="400050"/>
          </a:xfrm>
          <a:custGeom>
            <a:avLst/>
            <a:gdLst/>
            <a:ahLst/>
            <a:cxnLst/>
            <a:rect l="l" t="t" r="r" b="b"/>
            <a:pathLst>
              <a:path w="6388734" h="400050">
                <a:moveTo>
                  <a:pt x="6388575" y="0"/>
                </a:moveTo>
                <a:lnTo>
                  <a:pt x="0" y="0"/>
                </a:lnTo>
                <a:lnTo>
                  <a:pt x="0" y="399948"/>
                </a:lnTo>
                <a:lnTo>
                  <a:pt x="6388575" y="399948"/>
                </a:lnTo>
                <a:lnTo>
                  <a:pt x="6388575" y="0"/>
                </a:lnTo>
                <a:close/>
              </a:path>
            </a:pathLst>
          </a:custGeom>
          <a:solidFill>
            <a:srgbClr val="4A8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65446" y="4634920"/>
            <a:ext cx="6388735" cy="40005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625"/>
              </a:spcBef>
              <a:tabLst>
                <a:tab pos="466090" algn="l"/>
              </a:tabLst>
            </a:pPr>
            <a:r>
              <a:rPr sz="1400" b="1" spc="-5" dirty="0">
                <a:latin typeface="Roboto"/>
                <a:cs typeface="Roboto"/>
              </a:rPr>
              <a:t>3.	</a:t>
            </a:r>
            <a:r>
              <a:rPr sz="1400" b="1" dirty="0">
                <a:latin typeface="Roboto"/>
                <a:cs typeface="Roboto"/>
              </a:rPr>
              <a:t>Engagement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65446" y="5031388"/>
            <a:ext cx="6388735" cy="1113155"/>
          </a:xfrm>
          <a:custGeom>
            <a:avLst/>
            <a:gdLst/>
            <a:ahLst/>
            <a:cxnLst/>
            <a:rect l="l" t="t" r="r" b="b"/>
            <a:pathLst>
              <a:path w="6388734" h="1113154">
                <a:moveTo>
                  <a:pt x="6388574" y="0"/>
                </a:moveTo>
                <a:lnTo>
                  <a:pt x="0" y="0"/>
                </a:lnTo>
                <a:lnTo>
                  <a:pt x="0" y="1113094"/>
                </a:lnTo>
                <a:lnTo>
                  <a:pt x="6388574" y="1113094"/>
                </a:lnTo>
                <a:lnTo>
                  <a:pt x="6388574" y="0"/>
                </a:lnTo>
                <a:close/>
              </a:path>
            </a:pathLst>
          </a:custGeom>
          <a:solidFill>
            <a:srgbClr val="5B9BD5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65446" y="5034869"/>
            <a:ext cx="6388735" cy="110998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600"/>
              </a:spcBef>
            </a:pPr>
            <a:r>
              <a:rPr sz="1300" b="1" spc="15" dirty="0">
                <a:latin typeface="Roboto"/>
                <a:cs typeface="Roboto"/>
              </a:rPr>
              <a:t>Macío:</a:t>
            </a:r>
            <a:r>
              <a:rPr sz="1300" b="1" dirty="0">
                <a:latin typeface="Roboto"/>
                <a:cs typeface="Roboto"/>
              </a:rPr>
              <a:t> </a:t>
            </a:r>
            <a:r>
              <a:rPr sz="1300" spc="-10" dirty="0">
                <a:latin typeface="Roboto"/>
                <a:cs typeface="Roboto"/>
              </a:rPr>
              <a:t>Showcase</a:t>
            </a:r>
            <a:r>
              <a:rPr sz="1300" spc="10" dirty="0">
                <a:latin typeface="Roboto"/>
                <a:cs typeface="Roboto"/>
              </a:rPr>
              <a:t> </a:t>
            </a:r>
            <a:r>
              <a:rPr sz="1300" spc="-15" dirty="0">
                <a:latin typeface="Roboto"/>
                <a:cs typeface="Roboto"/>
              </a:rPr>
              <a:t>the</a:t>
            </a:r>
            <a:r>
              <a:rPr sz="1300" spc="5" dirty="0">
                <a:latin typeface="Roboto"/>
                <a:cs typeface="Roboto"/>
              </a:rPr>
              <a:t> </a:t>
            </a:r>
            <a:r>
              <a:rPr sz="1300" spc="-15" dirty="0">
                <a:latin typeface="Roboto"/>
                <a:cs typeface="Roboto"/>
              </a:rPr>
              <a:t>potential</a:t>
            </a:r>
            <a:r>
              <a:rPr sz="1300" spc="5" dirty="0">
                <a:latin typeface="Roboto"/>
                <a:cs typeface="Roboto"/>
              </a:rPr>
              <a:t> </a:t>
            </a:r>
            <a:r>
              <a:rPr sz="1300" spc="40" dirty="0">
                <a:latin typeface="Roboto"/>
                <a:cs typeface="Roboto"/>
              </a:rPr>
              <a:t>foí</a:t>
            </a:r>
            <a:r>
              <a:rPr sz="1300" spc="5" dirty="0">
                <a:latin typeface="Roboto"/>
                <a:cs typeface="Roboto"/>
              </a:rPr>
              <a:t> </a:t>
            </a:r>
            <a:r>
              <a:rPr sz="1300" spc="15" dirty="0">
                <a:latin typeface="Roboto"/>
                <a:cs typeface="Roboto"/>
              </a:rPr>
              <a:t>solaí</a:t>
            </a:r>
            <a:r>
              <a:rPr sz="1300" dirty="0">
                <a:latin typeface="Roboto"/>
                <a:cs typeface="Roboto"/>
              </a:rPr>
              <a:t> eneígy</a:t>
            </a:r>
            <a:r>
              <a:rPr sz="1300" spc="5" dirty="0">
                <a:latin typeface="Roboto"/>
                <a:cs typeface="Roboto"/>
              </a:rPr>
              <a:t> </a:t>
            </a:r>
            <a:r>
              <a:rPr sz="1300" spc="10" dirty="0">
                <a:latin typeface="Roboto"/>
                <a:cs typeface="Roboto"/>
              </a:rPr>
              <a:t>acíoss </a:t>
            </a:r>
            <a:r>
              <a:rPr sz="1300" dirty="0">
                <a:latin typeface="Roboto"/>
                <a:cs typeface="Roboto"/>
              </a:rPr>
              <a:t>Coventíy</a:t>
            </a:r>
            <a:r>
              <a:rPr sz="1300" spc="5" dirty="0">
                <a:latin typeface="Roboto"/>
                <a:cs typeface="Roboto"/>
              </a:rPr>
              <a:t> </a:t>
            </a:r>
            <a:r>
              <a:rPr sz="1300" spc="-15" dirty="0">
                <a:latin typeface="Roboto"/>
                <a:cs typeface="Roboto"/>
              </a:rPr>
              <a:t>and</a:t>
            </a:r>
            <a:r>
              <a:rPr sz="1300" spc="15" dirty="0">
                <a:latin typeface="Roboto"/>
                <a:cs typeface="Roboto"/>
              </a:rPr>
              <a:t> </a:t>
            </a:r>
            <a:r>
              <a:rPr sz="1300" spc="10" dirty="0">
                <a:latin typeface="Roboto"/>
                <a:cs typeface="Roboto"/>
              </a:rPr>
              <a:t>Waíwickshiíe</a:t>
            </a:r>
            <a:endParaRPr sz="1300">
              <a:latin typeface="Roboto"/>
              <a:cs typeface="Roboto"/>
            </a:endParaRPr>
          </a:p>
          <a:p>
            <a:pPr marL="90805" marR="165100">
              <a:lnSpc>
                <a:spcPct val="99200"/>
              </a:lnSpc>
              <a:spcBef>
                <a:spcPts val="1040"/>
              </a:spcBef>
            </a:pPr>
            <a:r>
              <a:rPr sz="1300" b="1" spc="-5" dirty="0">
                <a:latin typeface="Roboto"/>
                <a:cs typeface="Roboto"/>
              </a:rPr>
              <a:t>Individual: </a:t>
            </a:r>
            <a:r>
              <a:rPr sz="1300" spc="-10" dirty="0">
                <a:latin typeface="Roboto"/>
                <a:cs typeface="Roboto"/>
              </a:rPr>
              <a:t>Engage</a:t>
            </a:r>
            <a:r>
              <a:rPr sz="1300" dirty="0">
                <a:latin typeface="Roboto"/>
                <a:cs typeface="Roboto"/>
              </a:rPr>
              <a:t> </a:t>
            </a:r>
            <a:r>
              <a:rPr sz="1300" spc="-20" dirty="0">
                <a:latin typeface="Roboto"/>
                <a:cs typeface="Roboto"/>
              </a:rPr>
              <a:t>with</a:t>
            </a:r>
            <a:r>
              <a:rPr sz="1300" dirty="0">
                <a:latin typeface="Roboto"/>
                <a:cs typeface="Roboto"/>
              </a:rPr>
              <a:t> stakeholdeís</a:t>
            </a:r>
            <a:r>
              <a:rPr sz="1300" spc="5" dirty="0">
                <a:latin typeface="Roboto"/>
                <a:cs typeface="Roboto"/>
              </a:rPr>
              <a:t> </a:t>
            </a:r>
            <a:r>
              <a:rPr sz="1300" spc="-10" dirty="0">
                <a:latin typeface="Roboto"/>
                <a:cs typeface="Roboto"/>
              </a:rPr>
              <a:t>to</a:t>
            </a:r>
            <a:r>
              <a:rPr sz="1300" dirty="0">
                <a:latin typeface="Roboto"/>
                <a:cs typeface="Roboto"/>
              </a:rPr>
              <a:t> </a:t>
            </a:r>
            <a:r>
              <a:rPr sz="1300" spc="-10" dirty="0">
                <a:latin typeface="Roboto"/>
                <a:cs typeface="Roboto"/>
              </a:rPr>
              <a:t>develop</a:t>
            </a:r>
            <a:r>
              <a:rPr sz="1300" dirty="0">
                <a:latin typeface="Roboto"/>
                <a:cs typeface="Roboto"/>
              </a:rPr>
              <a:t> píoposals</a:t>
            </a:r>
            <a:r>
              <a:rPr sz="1300" spc="5" dirty="0">
                <a:latin typeface="Roboto"/>
                <a:cs typeface="Roboto"/>
              </a:rPr>
              <a:t> </a:t>
            </a:r>
            <a:r>
              <a:rPr sz="1300" spc="-15" dirty="0">
                <a:latin typeface="Roboto"/>
                <a:cs typeface="Roboto"/>
              </a:rPr>
              <a:t>and</a:t>
            </a:r>
            <a:r>
              <a:rPr sz="1300" spc="10" dirty="0">
                <a:latin typeface="Roboto"/>
                <a:cs typeface="Roboto"/>
              </a:rPr>
              <a:t> </a:t>
            </a:r>
            <a:r>
              <a:rPr sz="1300" spc="-10" dirty="0">
                <a:latin typeface="Roboto"/>
                <a:cs typeface="Roboto"/>
              </a:rPr>
              <a:t>facilitate</a:t>
            </a:r>
            <a:r>
              <a:rPr sz="1300" dirty="0">
                <a:latin typeface="Roboto"/>
                <a:cs typeface="Roboto"/>
              </a:rPr>
              <a:t> </a:t>
            </a:r>
            <a:r>
              <a:rPr sz="1300" spc="10" dirty="0">
                <a:latin typeface="Roboto"/>
                <a:cs typeface="Roboto"/>
              </a:rPr>
              <a:t>gíoup </a:t>
            </a:r>
            <a:r>
              <a:rPr sz="1300" spc="15" dirty="0">
                <a:latin typeface="Roboto"/>
                <a:cs typeface="Roboto"/>
              </a:rPr>
              <a:t> </a:t>
            </a:r>
            <a:r>
              <a:rPr sz="1300" spc="-25" dirty="0">
                <a:latin typeface="Roboto"/>
                <a:cs typeface="Roboto"/>
              </a:rPr>
              <a:t>buying</a:t>
            </a:r>
            <a:r>
              <a:rPr sz="1300" spc="5" dirty="0">
                <a:latin typeface="Roboto"/>
                <a:cs typeface="Roboto"/>
              </a:rPr>
              <a:t> </a:t>
            </a:r>
            <a:r>
              <a:rPr sz="1300" spc="-10" dirty="0">
                <a:latin typeface="Roboto"/>
                <a:cs typeface="Roboto"/>
              </a:rPr>
              <a:t>schemes,</a:t>
            </a:r>
            <a:r>
              <a:rPr sz="1300" spc="5" dirty="0">
                <a:latin typeface="Roboto"/>
                <a:cs typeface="Roboto"/>
              </a:rPr>
              <a:t> </a:t>
            </a:r>
            <a:r>
              <a:rPr sz="1300" dirty="0">
                <a:latin typeface="Roboto"/>
                <a:cs typeface="Roboto"/>
              </a:rPr>
              <a:t>íeducing</a:t>
            </a:r>
            <a:r>
              <a:rPr sz="1300" spc="5" dirty="0">
                <a:latin typeface="Roboto"/>
                <a:cs typeface="Roboto"/>
              </a:rPr>
              <a:t> </a:t>
            </a:r>
            <a:r>
              <a:rPr sz="1300" spc="-10" dirty="0">
                <a:latin typeface="Roboto"/>
                <a:cs typeface="Roboto"/>
              </a:rPr>
              <a:t>costs</a:t>
            </a:r>
            <a:r>
              <a:rPr sz="1300" spc="15" dirty="0">
                <a:latin typeface="Roboto"/>
                <a:cs typeface="Roboto"/>
              </a:rPr>
              <a:t> </a:t>
            </a:r>
            <a:r>
              <a:rPr sz="1300" spc="-5" dirty="0">
                <a:latin typeface="Roboto"/>
                <a:cs typeface="Roboto"/>
              </a:rPr>
              <a:t>thíough</a:t>
            </a:r>
            <a:r>
              <a:rPr sz="1300" spc="5" dirty="0">
                <a:latin typeface="Roboto"/>
                <a:cs typeface="Roboto"/>
              </a:rPr>
              <a:t> </a:t>
            </a:r>
            <a:r>
              <a:rPr sz="1300" spc="-10" dirty="0">
                <a:latin typeface="Roboto"/>
                <a:cs typeface="Roboto"/>
              </a:rPr>
              <a:t>economies</a:t>
            </a:r>
            <a:r>
              <a:rPr sz="1300" spc="15" dirty="0">
                <a:latin typeface="Roboto"/>
                <a:cs typeface="Roboto"/>
              </a:rPr>
              <a:t> </a:t>
            </a:r>
            <a:r>
              <a:rPr sz="1300" spc="10" dirty="0">
                <a:latin typeface="Roboto"/>
                <a:cs typeface="Roboto"/>
              </a:rPr>
              <a:t>of </a:t>
            </a:r>
            <a:r>
              <a:rPr sz="1300" spc="-10" dirty="0">
                <a:latin typeface="Roboto"/>
                <a:cs typeface="Roboto"/>
              </a:rPr>
              <a:t>scale</a:t>
            </a:r>
            <a:r>
              <a:rPr sz="1300" spc="5" dirty="0">
                <a:latin typeface="Roboto"/>
                <a:cs typeface="Roboto"/>
              </a:rPr>
              <a:t> </a:t>
            </a:r>
            <a:r>
              <a:rPr sz="1300" spc="-15" dirty="0">
                <a:latin typeface="Roboto"/>
                <a:cs typeface="Roboto"/>
              </a:rPr>
              <a:t>and</a:t>
            </a:r>
            <a:r>
              <a:rPr sz="1300" spc="15" dirty="0">
                <a:latin typeface="Roboto"/>
                <a:cs typeface="Roboto"/>
              </a:rPr>
              <a:t> </a:t>
            </a:r>
            <a:r>
              <a:rPr sz="1300" spc="5" dirty="0">
                <a:latin typeface="Roboto"/>
                <a:cs typeface="Roboto"/>
              </a:rPr>
              <a:t>impíove </a:t>
            </a:r>
            <a:r>
              <a:rPr sz="1300" spc="-10" dirty="0">
                <a:latin typeface="Roboto"/>
                <a:cs typeface="Roboto"/>
              </a:rPr>
              <a:t>efficiency </a:t>
            </a:r>
            <a:r>
              <a:rPr sz="1300" spc="-310" dirty="0">
                <a:latin typeface="Roboto"/>
                <a:cs typeface="Roboto"/>
              </a:rPr>
              <a:t> </a:t>
            </a:r>
            <a:r>
              <a:rPr sz="1300" spc="-5" dirty="0">
                <a:latin typeface="Roboto"/>
                <a:cs typeface="Roboto"/>
              </a:rPr>
              <a:t>thíough</a:t>
            </a:r>
            <a:r>
              <a:rPr sz="1300" spc="-10" dirty="0">
                <a:latin typeface="Roboto"/>
                <a:cs typeface="Roboto"/>
              </a:rPr>
              <a:t> </a:t>
            </a:r>
            <a:r>
              <a:rPr sz="1300" spc="-15" dirty="0">
                <a:latin typeface="Roboto"/>
                <a:cs typeface="Roboto"/>
              </a:rPr>
              <a:t>consumption</a:t>
            </a:r>
            <a:r>
              <a:rPr sz="1300" spc="-5" dirty="0">
                <a:latin typeface="Roboto"/>
                <a:cs typeface="Roboto"/>
              </a:rPr>
              <a:t> </a:t>
            </a:r>
            <a:r>
              <a:rPr sz="1300" spc="-10" dirty="0">
                <a:latin typeface="Roboto"/>
                <a:cs typeface="Roboto"/>
              </a:rPr>
              <a:t>at</a:t>
            </a:r>
            <a:r>
              <a:rPr sz="1300" dirty="0">
                <a:latin typeface="Roboto"/>
                <a:cs typeface="Roboto"/>
              </a:rPr>
              <a:t> </a:t>
            </a:r>
            <a:r>
              <a:rPr sz="1300" spc="-20" dirty="0">
                <a:latin typeface="Roboto"/>
                <a:cs typeface="Roboto"/>
              </a:rPr>
              <a:t>point</a:t>
            </a:r>
            <a:r>
              <a:rPr sz="1300" dirty="0">
                <a:latin typeface="Roboto"/>
                <a:cs typeface="Roboto"/>
              </a:rPr>
              <a:t> </a:t>
            </a:r>
            <a:r>
              <a:rPr sz="1300" spc="10" dirty="0">
                <a:latin typeface="Roboto"/>
                <a:cs typeface="Roboto"/>
              </a:rPr>
              <a:t>of</a:t>
            </a:r>
            <a:r>
              <a:rPr sz="1300" spc="-5" dirty="0">
                <a:latin typeface="Roboto"/>
                <a:cs typeface="Roboto"/>
              </a:rPr>
              <a:t> </a:t>
            </a:r>
            <a:r>
              <a:rPr sz="1300" dirty="0">
                <a:latin typeface="Roboto"/>
                <a:cs typeface="Roboto"/>
              </a:rPr>
              <a:t>geneíation</a:t>
            </a:r>
            <a:endParaRPr sz="1300">
              <a:latin typeface="Roboto"/>
              <a:cs typeface="Roboto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0" y="6265705"/>
            <a:ext cx="6858000" cy="0"/>
          </a:xfrm>
          <a:custGeom>
            <a:avLst/>
            <a:gdLst/>
            <a:ahLst/>
            <a:cxnLst/>
            <a:rect l="l" t="t" r="r" b="b"/>
            <a:pathLst>
              <a:path w="6858000">
                <a:moveTo>
                  <a:pt x="0" y="0"/>
                </a:moveTo>
                <a:lnTo>
                  <a:pt x="6858000" y="1"/>
                </a:lnTo>
              </a:path>
            </a:pathLst>
          </a:custGeom>
          <a:ln w="76200">
            <a:solidFill>
              <a:srgbClr val="95B3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58000" cy="9906000"/>
          </a:xfrm>
          <a:custGeom>
            <a:avLst/>
            <a:gdLst/>
            <a:ahLst/>
            <a:cxnLst/>
            <a:rect l="l" t="t" r="r" b="b"/>
            <a:pathLst>
              <a:path w="6858000" h="9906000">
                <a:moveTo>
                  <a:pt x="6858000" y="0"/>
                </a:moveTo>
                <a:lnTo>
                  <a:pt x="0" y="0"/>
                </a:lnTo>
                <a:lnTo>
                  <a:pt x="0" y="9905999"/>
                </a:lnTo>
                <a:lnTo>
                  <a:pt x="6858000" y="9905999"/>
                </a:lnTo>
                <a:lnTo>
                  <a:pt x="6858000" y="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244" y="5915250"/>
            <a:ext cx="6984488" cy="1525110"/>
            <a:chOff x="6932113" y="6122285"/>
            <a:chExt cx="6919660" cy="1925098"/>
          </a:xfrm>
        </p:grpSpPr>
        <p:sp>
          <p:nvSpPr>
            <p:cNvPr id="4" name="object 4"/>
            <p:cNvSpPr/>
            <p:nvPr/>
          </p:nvSpPr>
          <p:spPr>
            <a:xfrm>
              <a:off x="6993773" y="6146603"/>
              <a:ext cx="6858000" cy="1900780"/>
            </a:xfrm>
            <a:custGeom>
              <a:avLst/>
              <a:gdLst/>
              <a:ahLst/>
              <a:cxnLst/>
              <a:rect l="l" t="t" r="r" b="b"/>
              <a:pathLst>
                <a:path w="6858000" h="2155825">
                  <a:moveTo>
                    <a:pt x="0" y="2155799"/>
                  </a:moveTo>
                  <a:lnTo>
                    <a:pt x="6858000" y="2155799"/>
                  </a:lnTo>
                  <a:lnTo>
                    <a:pt x="6858000" y="0"/>
                  </a:lnTo>
                  <a:lnTo>
                    <a:pt x="0" y="0"/>
                  </a:lnTo>
                  <a:lnTo>
                    <a:pt x="0" y="21557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67892" y="8047383"/>
              <a:ext cx="6858000" cy="0"/>
            </a:xfrm>
            <a:custGeom>
              <a:avLst/>
              <a:gdLst/>
              <a:ahLst/>
              <a:cxnLst/>
              <a:rect l="l" t="t" r="r" b="b"/>
              <a:pathLst>
                <a:path w="6858000">
                  <a:moveTo>
                    <a:pt x="0" y="0"/>
                  </a:moveTo>
                  <a:lnTo>
                    <a:pt x="6858000" y="1"/>
                  </a:lnTo>
                </a:path>
              </a:pathLst>
            </a:custGeom>
            <a:ln w="76200">
              <a:solidFill>
                <a:srgbClr val="95B3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32113" y="6122285"/>
              <a:ext cx="6811485" cy="50587"/>
            </a:xfrm>
            <a:custGeom>
              <a:avLst/>
              <a:gdLst/>
              <a:ahLst/>
              <a:cxnLst/>
              <a:rect l="l" t="t" r="r" b="b"/>
              <a:pathLst>
                <a:path w="6858000">
                  <a:moveTo>
                    <a:pt x="0" y="0"/>
                  </a:moveTo>
                  <a:lnTo>
                    <a:pt x="6858000" y="1"/>
                  </a:lnTo>
                </a:path>
              </a:pathLst>
            </a:custGeom>
            <a:ln w="76200">
              <a:solidFill>
                <a:srgbClr val="95B3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" y="0"/>
            <a:ext cx="6858000" cy="953135"/>
          </a:xfrm>
          <a:custGeom>
            <a:avLst/>
            <a:gdLst/>
            <a:ahLst/>
            <a:cxnLst/>
            <a:rect l="l" t="t" r="r" b="b"/>
            <a:pathLst>
              <a:path w="6858000" h="953135">
                <a:moveTo>
                  <a:pt x="0" y="0"/>
                </a:moveTo>
                <a:lnTo>
                  <a:pt x="6858000" y="0"/>
                </a:lnTo>
                <a:lnTo>
                  <a:pt x="6858000" y="952959"/>
                </a:lnTo>
                <a:lnTo>
                  <a:pt x="0" y="952959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6973" y="1107031"/>
            <a:ext cx="3515296" cy="472573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83" y="143168"/>
            <a:ext cx="6846216" cy="77916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78179" y="174243"/>
            <a:ext cx="60210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Calibri"/>
                <a:cs typeface="Calibri"/>
              </a:rPr>
              <a:t>Responding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locally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to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the</a:t>
            </a:r>
            <a:r>
              <a:rPr sz="1600" b="1" spc="36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2030</a:t>
            </a:r>
            <a:r>
              <a:rPr sz="1600" b="1" spc="36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UN</a:t>
            </a:r>
            <a:r>
              <a:rPr sz="1600" b="1" spc="36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Global </a:t>
            </a:r>
            <a:r>
              <a:rPr sz="1600" b="1" spc="-10" dirty="0">
                <a:latin typeface="Calibri"/>
                <a:cs typeface="Calibri"/>
              </a:rPr>
              <a:t>Climate</a:t>
            </a:r>
            <a:r>
              <a:rPr sz="1600" b="1" spc="-5" dirty="0">
                <a:latin typeface="Calibri"/>
                <a:cs typeface="Calibri"/>
              </a:rPr>
              <a:t> Change</a:t>
            </a:r>
            <a:r>
              <a:rPr sz="1600" b="1" spc="36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Emergency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Coventry</a:t>
            </a:r>
            <a:r>
              <a:rPr spc="-15" dirty="0"/>
              <a:t> </a:t>
            </a:r>
            <a:r>
              <a:rPr spc="-25" dirty="0"/>
              <a:t>Canal’s</a:t>
            </a:r>
            <a:r>
              <a:rPr spc="-5" dirty="0"/>
              <a:t> </a:t>
            </a:r>
            <a:r>
              <a:rPr spc="-10" dirty="0"/>
              <a:t>Bright</a:t>
            </a:r>
            <a:r>
              <a:rPr dirty="0"/>
              <a:t> </a:t>
            </a:r>
            <a:r>
              <a:rPr spc="-5" dirty="0"/>
              <a:t>Solar</a:t>
            </a:r>
            <a:r>
              <a:rPr spc="-10" dirty="0"/>
              <a:t> </a:t>
            </a:r>
            <a:r>
              <a:rPr spc="-5" dirty="0"/>
              <a:t>Future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-38100" y="0"/>
            <a:ext cx="6934200" cy="9974580"/>
            <a:chOff x="-38100" y="0"/>
            <a:chExt cx="6934200" cy="9974580"/>
          </a:xfrm>
        </p:grpSpPr>
        <p:sp>
          <p:nvSpPr>
            <p:cNvPr id="13" name="object 13"/>
            <p:cNvSpPr/>
            <p:nvPr/>
          </p:nvSpPr>
          <p:spPr>
            <a:xfrm>
              <a:off x="0" y="0"/>
              <a:ext cx="6858000" cy="9898380"/>
            </a:xfrm>
            <a:custGeom>
              <a:avLst/>
              <a:gdLst/>
              <a:ahLst/>
              <a:cxnLst/>
              <a:rect l="l" t="t" r="r" b="b"/>
              <a:pathLst>
                <a:path w="6858000" h="9898380">
                  <a:moveTo>
                    <a:pt x="0" y="0"/>
                  </a:moveTo>
                  <a:lnTo>
                    <a:pt x="6858000" y="0"/>
                  </a:lnTo>
                  <a:lnTo>
                    <a:pt x="6858000" y="9898063"/>
                  </a:lnTo>
                  <a:lnTo>
                    <a:pt x="0" y="9898063"/>
                  </a:lnTo>
                  <a:lnTo>
                    <a:pt x="0" y="0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521" y="9414762"/>
              <a:ext cx="510157" cy="45435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60008" y="9293352"/>
              <a:ext cx="658367" cy="56388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825750" y="6003035"/>
            <a:ext cx="12071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D0D0D"/>
                </a:solidFill>
                <a:latin typeface="Candara"/>
                <a:cs typeface="Candara"/>
              </a:rPr>
              <a:t>Next</a:t>
            </a:r>
            <a:r>
              <a:rPr sz="2000" b="1" spc="-75" dirty="0">
                <a:solidFill>
                  <a:srgbClr val="0D0D0D"/>
                </a:solidFill>
                <a:latin typeface="Candara"/>
                <a:cs typeface="Candara"/>
              </a:rPr>
              <a:t> </a:t>
            </a:r>
            <a:r>
              <a:rPr sz="2000" b="1" dirty="0">
                <a:solidFill>
                  <a:srgbClr val="0D0D0D"/>
                </a:solidFill>
                <a:latin typeface="Candara"/>
                <a:cs typeface="Candara"/>
              </a:rPr>
              <a:t>Steps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1504" y="6369811"/>
            <a:ext cx="1551305" cy="942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5"/>
              </a:spcBef>
            </a:pPr>
            <a:r>
              <a:rPr sz="1200" b="1" spc="-5" dirty="0">
                <a:solidFill>
                  <a:srgbClr val="0D0D0D"/>
                </a:solidFill>
                <a:latin typeface="Candara"/>
                <a:cs typeface="Candara"/>
              </a:rPr>
              <a:t>1) Contact </a:t>
            </a:r>
            <a:r>
              <a:rPr sz="1200" b="1" dirty="0">
                <a:solidFill>
                  <a:srgbClr val="0D0D0D"/>
                </a:solidFill>
                <a:latin typeface="Candara"/>
                <a:cs typeface="Candara"/>
              </a:rPr>
              <a:t>your </a:t>
            </a:r>
            <a:r>
              <a:rPr sz="1200" b="1" spc="-5" dirty="0">
                <a:solidFill>
                  <a:srgbClr val="0D0D0D"/>
                </a:solidFill>
                <a:latin typeface="Candara"/>
                <a:cs typeface="Candara"/>
              </a:rPr>
              <a:t>current </a:t>
            </a:r>
            <a:r>
              <a:rPr sz="1200" b="1" spc="-250" dirty="0">
                <a:solidFill>
                  <a:srgbClr val="0D0D0D"/>
                </a:solidFill>
                <a:latin typeface="Candara"/>
                <a:cs typeface="Candara"/>
              </a:rPr>
              <a:t> </a:t>
            </a:r>
            <a:r>
              <a:rPr sz="1200" b="1" spc="-5" dirty="0">
                <a:solidFill>
                  <a:srgbClr val="0D0D0D"/>
                </a:solidFill>
                <a:latin typeface="Candara"/>
                <a:cs typeface="Candara"/>
              </a:rPr>
              <a:t>energy supplier </a:t>
            </a:r>
            <a:r>
              <a:rPr sz="1200" b="1" dirty="0">
                <a:solidFill>
                  <a:srgbClr val="0D0D0D"/>
                </a:solidFill>
                <a:latin typeface="Candara"/>
                <a:cs typeface="Candara"/>
              </a:rPr>
              <a:t>for a </a:t>
            </a:r>
            <a:r>
              <a:rPr sz="1200" b="1" spc="5" dirty="0">
                <a:solidFill>
                  <a:srgbClr val="0D0D0D"/>
                </a:solidFill>
                <a:latin typeface="Candara"/>
                <a:cs typeface="Candara"/>
              </a:rPr>
              <a:t> </a:t>
            </a:r>
            <a:r>
              <a:rPr sz="1200" b="1" spc="-5" dirty="0">
                <a:solidFill>
                  <a:srgbClr val="0D0D0D"/>
                </a:solidFill>
                <a:latin typeface="Candara"/>
                <a:cs typeface="Candara"/>
              </a:rPr>
              <a:t>half hourly energy data </a:t>
            </a:r>
            <a:r>
              <a:rPr sz="1200" b="1" spc="-250" dirty="0">
                <a:solidFill>
                  <a:srgbClr val="0D0D0D"/>
                </a:solidFill>
                <a:latin typeface="Candara"/>
                <a:cs typeface="Candara"/>
              </a:rPr>
              <a:t> </a:t>
            </a:r>
            <a:r>
              <a:rPr sz="1200" b="1" spc="-5" dirty="0">
                <a:solidFill>
                  <a:srgbClr val="0D0D0D"/>
                </a:solidFill>
                <a:latin typeface="Candara"/>
                <a:cs typeface="Candara"/>
              </a:rPr>
              <a:t>quote </a:t>
            </a:r>
            <a:r>
              <a:rPr sz="1200" b="1" dirty="0">
                <a:solidFill>
                  <a:srgbClr val="0D0D0D"/>
                </a:solidFill>
                <a:latin typeface="Candara"/>
                <a:cs typeface="Candara"/>
              </a:rPr>
              <a:t>or </a:t>
            </a:r>
            <a:r>
              <a:rPr sz="1200" b="1" spc="-5" dirty="0">
                <a:solidFill>
                  <a:srgbClr val="0D0D0D"/>
                </a:solidFill>
                <a:latin typeface="Candara"/>
                <a:cs typeface="Candara"/>
              </a:rPr>
              <a:t>try another </a:t>
            </a:r>
            <a:r>
              <a:rPr sz="1200" b="1" dirty="0">
                <a:solidFill>
                  <a:srgbClr val="0D0D0D"/>
                </a:solidFill>
                <a:latin typeface="Candara"/>
                <a:cs typeface="Candara"/>
              </a:rPr>
              <a:t> </a:t>
            </a:r>
            <a:r>
              <a:rPr sz="1200" b="1" spc="-5" dirty="0">
                <a:solidFill>
                  <a:srgbClr val="0D0D0D"/>
                </a:solidFill>
                <a:latin typeface="Candara"/>
                <a:cs typeface="Candara"/>
              </a:rPr>
              <a:t>solar </a:t>
            </a:r>
            <a:r>
              <a:rPr sz="1200" b="1" spc="-10" dirty="0">
                <a:solidFill>
                  <a:srgbClr val="0D0D0D"/>
                </a:solidFill>
                <a:latin typeface="Candara"/>
                <a:cs typeface="Candara"/>
              </a:rPr>
              <a:t>company.</a:t>
            </a:r>
            <a:endParaRPr sz="1200">
              <a:latin typeface="Candara"/>
              <a:cs typeface="Candar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47904" y="6369811"/>
            <a:ext cx="1349069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D0D0D"/>
                </a:solidFill>
                <a:latin typeface="Candara"/>
                <a:cs typeface="Candara"/>
              </a:rPr>
              <a:t>2) </a:t>
            </a:r>
            <a:r>
              <a:rPr lang="en-GB" sz="1200" b="1" spc="-5" dirty="0">
                <a:solidFill>
                  <a:srgbClr val="0D0D0D"/>
                </a:solidFill>
                <a:latin typeface="Candara"/>
                <a:cs typeface="Candara"/>
              </a:rPr>
              <a:t>Request</a:t>
            </a:r>
            <a:r>
              <a:rPr sz="1200" b="1" spc="-5" dirty="0">
                <a:solidFill>
                  <a:srgbClr val="0D0D0D"/>
                </a:solidFill>
                <a:latin typeface="Candara"/>
                <a:cs typeface="Candara"/>
              </a:rPr>
              <a:t> </a:t>
            </a:r>
            <a:r>
              <a:rPr sz="1200" b="1" dirty="0">
                <a:solidFill>
                  <a:srgbClr val="0D0D0D"/>
                </a:solidFill>
                <a:latin typeface="Candara"/>
                <a:cs typeface="Candara"/>
              </a:rPr>
              <a:t>a</a:t>
            </a:r>
            <a:r>
              <a:rPr lang="en-GB" sz="1200" b="1" dirty="0">
                <a:solidFill>
                  <a:srgbClr val="0D0D0D"/>
                </a:solidFill>
                <a:latin typeface="Candara"/>
                <a:cs typeface="Candara"/>
              </a:rPr>
              <a:t>n</a:t>
            </a:r>
            <a:r>
              <a:rPr sz="1200" b="1" dirty="0">
                <a:solidFill>
                  <a:srgbClr val="0D0D0D"/>
                </a:solidFill>
                <a:latin typeface="Candara"/>
                <a:cs typeface="Candara"/>
              </a:rPr>
              <a:t> </a:t>
            </a:r>
            <a:r>
              <a:rPr sz="1200" b="1" spc="-5" dirty="0">
                <a:solidFill>
                  <a:srgbClr val="0D0D0D"/>
                </a:solidFill>
                <a:latin typeface="Candara"/>
                <a:cs typeface="Candara"/>
              </a:rPr>
              <a:t>accurate</a:t>
            </a:r>
            <a:r>
              <a:rPr sz="1200" b="1" spc="-20" dirty="0">
                <a:solidFill>
                  <a:srgbClr val="0D0D0D"/>
                </a:solidFill>
                <a:latin typeface="Candara"/>
                <a:cs typeface="Candara"/>
              </a:rPr>
              <a:t> </a:t>
            </a:r>
            <a:r>
              <a:rPr sz="1200" b="1" spc="-245" dirty="0">
                <a:solidFill>
                  <a:srgbClr val="0D0D0D"/>
                </a:solidFill>
                <a:latin typeface="Candara"/>
                <a:cs typeface="Candara"/>
              </a:rPr>
              <a:t> </a:t>
            </a:r>
            <a:r>
              <a:rPr sz="1200" b="1" spc="-5" dirty="0">
                <a:solidFill>
                  <a:srgbClr val="0D0D0D"/>
                </a:solidFill>
                <a:latin typeface="Candara"/>
                <a:cs typeface="Candara"/>
              </a:rPr>
              <a:t>structural </a:t>
            </a:r>
            <a:r>
              <a:rPr sz="1200" b="1" spc="-15" dirty="0">
                <a:solidFill>
                  <a:srgbClr val="0D0D0D"/>
                </a:solidFill>
                <a:latin typeface="Candara"/>
                <a:cs typeface="Candara"/>
              </a:rPr>
              <a:t>survey</a:t>
            </a:r>
            <a:r>
              <a:rPr lang="en-GB" sz="1200" b="1" spc="-15" dirty="0">
                <a:solidFill>
                  <a:srgbClr val="0D0D0D"/>
                </a:solidFill>
                <a:latin typeface="Candara"/>
                <a:cs typeface="Candara"/>
              </a:rPr>
              <a:t> with</a:t>
            </a:r>
            <a:r>
              <a:rPr sz="1200" b="1" spc="-10" dirty="0">
                <a:solidFill>
                  <a:srgbClr val="0D0D0D"/>
                </a:solidFill>
                <a:latin typeface="Candara"/>
                <a:cs typeface="Candara"/>
              </a:rPr>
              <a:t> </a:t>
            </a:r>
            <a:r>
              <a:rPr sz="1200" b="1" spc="-5" dirty="0">
                <a:solidFill>
                  <a:srgbClr val="0D0D0D"/>
                </a:solidFill>
                <a:latin typeface="Candara"/>
                <a:cs typeface="Candara"/>
              </a:rPr>
              <a:t>relevant </a:t>
            </a:r>
            <a:r>
              <a:rPr sz="1200" b="1" spc="-250" dirty="0">
                <a:solidFill>
                  <a:srgbClr val="0D0D0D"/>
                </a:solidFill>
                <a:latin typeface="Candara"/>
                <a:cs typeface="Candara"/>
              </a:rPr>
              <a:t> </a:t>
            </a:r>
            <a:r>
              <a:rPr sz="1200" b="1" spc="-5" dirty="0">
                <a:solidFill>
                  <a:srgbClr val="0D0D0D"/>
                </a:solidFill>
                <a:latin typeface="Candara"/>
                <a:cs typeface="Candara"/>
              </a:rPr>
              <a:t>advice </a:t>
            </a:r>
            <a:r>
              <a:rPr sz="1200" b="1" dirty="0">
                <a:solidFill>
                  <a:srgbClr val="0D0D0D"/>
                </a:solidFill>
                <a:latin typeface="Candara"/>
                <a:cs typeface="Candara"/>
              </a:rPr>
              <a:t>on </a:t>
            </a:r>
            <a:r>
              <a:rPr sz="1200" b="1" spc="-5" dirty="0">
                <a:solidFill>
                  <a:srgbClr val="0D0D0D"/>
                </a:solidFill>
                <a:latin typeface="Candara"/>
                <a:cs typeface="Candara"/>
              </a:rPr>
              <a:t>energy </a:t>
            </a:r>
            <a:r>
              <a:rPr sz="1200" b="1" dirty="0">
                <a:solidFill>
                  <a:srgbClr val="0D0D0D"/>
                </a:solidFill>
                <a:latin typeface="Candara"/>
                <a:cs typeface="Candara"/>
              </a:rPr>
              <a:t> </a:t>
            </a:r>
            <a:r>
              <a:rPr sz="1200" b="1" spc="-10" dirty="0">
                <a:solidFill>
                  <a:srgbClr val="0D0D0D"/>
                </a:solidFill>
                <a:latin typeface="Candara"/>
                <a:cs typeface="Candara"/>
              </a:rPr>
              <a:t>efficiency.</a:t>
            </a:r>
            <a:endParaRPr sz="1200" dirty="0">
              <a:latin typeface="Candara"/>
              <a:cs typeface="Candar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11604" y="6369811"/>
            <a:ext cx="1538605" cy="942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5"/>
              </a:spcBef>
            </a:pPr>
            <a:r>
              <a:rPr sz="1200" b="1" spc="-5" dirty="0">
                <a:solidFill>
                  <a:srgbClr val="0D0D0D"/>
                </a:solidFill>
                <a:latin typeface="Candara"/>
                <a:cs typeface="Candara"/>
              </a:rPr>
              <a:t>3) Contact </a:t>
            </a:r>
            <a:r>
              <a:rPr sz="1200" b="1" dirty="0">
                <a:solidFill>
                  <a:srgbClr val="0D0D0D"/>
                </a:solidFill>
                <a:latin typeface="Candara"/>
                <a:cs typeface="Candara"/>
              </a:rPr>
              <a:t>your </a:t>
            </a:r>
            <a:r>
              <a:rPr sz="1200" b="1" spc="-5" dirty="0">
                <a:solidFill>
                  <a:srgbClr val="0D0D0D"/>
                </a:solidFill>
                <a:latin typeface="Candara"/>
                <a:cs typeface="Candara"/>
              </a:rPr>
              <a:t>local </a:t>
            </a:r>
            <a:r>
              <a:rPr sz="1200" b="1" dirty="0">
                <a:solidFill>
                  <a:srgbClr val="0D0D0D"/>
                </a:solidFill>
                <a:latin typeface="Candara"/>
                <a:cs typeface="Candara"/>
              </a:rPr>
              <a:t> </a:t>
            </a:r>
            <a:r>
              <a:rPr sz="1200" b="1" spc="-5" dirty="0">
                <a:solidFill>
                  <a:srgbClr val="0D0D0D"/>
                </a:solidFill>
                <a:latin typeface="Candara"/>
                <a:cs typeface="Candara"/>
              </a:rPr>
              <a:t>neighbors </a:t>
            </a:r>
            <a:r>
              <a:rPr sz="1200" b="1" dirty="0">
                <a:solidFill>
                  <a:srgbClr val="0D0D0D"/>
                </a:solidFill>
                <a:latin typeface="Candara"/>
                <a:cs typeface="Candara"/>
              </a:rPr>
              <a:t>to </a:t>
            </a:r>
            <a:r>
              <a:rPr sz="1200" b="1" spc="-5" dirty="0">
                <a:solidFill>
                  <a:srgbClr val="0D0D0D"/>
                </a:solidFill>
                <a:latin typeface="Candara"/>
                <a:cs typeface="Candara"/>
              </a:rPr>
              <a:t>explore</a:t>
            </a:r>
            <a:r>
              <a:rPr sz="1200" b="1" dirty="0">
                <a:solidFill>
                  <a:srgbClr val="0D0D0D"/>
                </a:solidFill>
                <a:latin typeface="Candara"/>
                <a:cs typeface="Candara"/>
              </a:rPr>
              <a:t> a </a:t>
            </a:r>
            <a:r>
              <a:rPr sz="1200" b="1" spc="-250" dirty="0">
                <a:solidFill>
                  <a:srgbClr val="0D0D0D"/>
                </a:solidFill>
                <a:latin typeface="Candara"/>
                <a:cs typeface="Candara"/>
              </a:rPr>
              <a:t> </a:t>
            </a:r>
            <a:r>
              <a:rPr sz="1200" b="1" dirty="0">
                <a:solidFill>
                  <a:srgbClr val="0D0D0D"/>
                </a:solidFill>
                <a:latin typeface="Candara"/>
                <a:cs typeface="Candara"/>
              </a:rPr>
              <a:t>joint</a:t>
            </a:r>
            <a:r>
              <a:rPr sz="1200" b="1" spc="5" dirty="0">
                <a:solidFill>
                  <a:srgbClr val="0D0D0D"/>
                </a:solidFill>
                <a:latin typeface="Candara"/>
                <a:cs typeface="Candara"/>
              </a:rPr>
              <a:t> </a:t>
            </a:r>
            <a:r>
              <a:rPr sz="1200" b="1" spc="-5" dirty="0">
                <a:solidFill>
                  <a:srgbClr val="0D0D0D"/>
                </a:solidFill>
                <a:latin typeface="Candara"/>
                <a:cs typeface="Candara"/>
              </a:rPr>
              <a:t>energy cluster </a:t>
            </a:r>
            <a:r>
              <a:rPr sz="1200" b="1" dirty="0">
                <a:solidFill>
                  <a:srgbClr val="0D0D0D"/>
                </a:solidFill>
                <a:latin typeface="Candara"/>
                <a:cs typeface="Candara"/>
              </a:rPr>
              <a:t> giving </a:t>
            </a:r>
            <a:r>
              <a:rPr sz="1200" b="1" spc="-5" dirty="0">
                <a:solidFill>
                  <a:srgbClr val="0D0D0D"/>
                </a:solidFill>
                <a:latin typeface="Candara"/>
                <a:cs typeface="Candara"/>
              </a:rPr>
              <a:t>reduced cost </a:t>
            </a:r>
            <a:r>
              <a:rPr sz="1200" b="1" dirty="0">
                <a:solidFill>
                  <a:srgbClr val="0D0D0D"/>
                </a:solidFill>
                <a:latin typeface="Candara"/>
                <a:cs typeface="Candara"/>
              </a:rPr>
              <a:t> </a:t>
            </a:r>
            <a:r>
              <a:rPr sz="1200" b="1" spc="-5" dirty="0">
                <a:solidFill>
                  <a:srgbClr val="0D0D0D"/>
                </a:solidFill>
                <a:latin typeface="Candara"/>
                <a:cs typeface="Candara"/>
              </a:rPr>
              <a:t>benefit.</a:t>
            </a:r>
            <a:endParaRPr sz="1200">
              <a:latin typeface="Candara"/>
              <a:cs typeface="Candar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88004" y="6369811"/>
            <a:ext cx="1546860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5"/>
              </a:spcBef>
            </a:pPr>
            <a:r>
              <a:rPr sz="1200" b="1" dirty="0">
                <a:solidFill>
                  <a:srgbClr val="0D0D0D"/>
                </a:solidFill>
                <a:latin typeface="Candara"/>
                <a:cs typeface="Candara"/>
              </a:rPr>
              <a:t>4) </a:t>
            </a:r>
            <a:r>
              <a:rPr sz="1200" b="1" spc="-5" dirty="0">
                <a:solidFill>
                  <a:srgbClr val="0D0D0D"/>
                </a:solidFill>
                <a:latin typeface="Candara"/>
                <a:cs typeface="Candara"/>
              </a:rPr>
              <a:t>integrate </a:t>
            </a:r>
            <a:r>
              <a:rPr sz="1200" b="1" spc="-254" dirty="0">
                <a:solidFill>
                  <a:srgbClr val="0D0D0D"/>
                </a:solidFill>
                <a:latin typeface="Candara"/>
                <a:cs typeface="Candara"/>
              </a:rPr>
              <a:t> </a:t>
            </a:r>
            <a:r>
              <a:rPr sz="1200" b="1" spc="-5" dirty="0">
                <a:solidFill>
                  <a:srgbClr val="0D0D0D"/>
                </a:solidFill>
                <a:latin typeface="Candara"/>
                <a:cs typeface="Candara"/>
              </a:rPr>
              <a:t>solar </a:t>
            </a:r>
            <a:r>
              <a:rPr lang="en-GB" sz="1200" b="1" spc="-5" dirty="0">
                <a:solidFill>
                  <a:srgbClr val="0D0D0D"/>
                </a:solidFill>
                <a:latin typeface="Candara"/>
                <a:cs typeface="Candara"/>
              </a:rPr>
              <a:t>panels </a:t>
            </a:r>
            <a:r>
              <a:rPr sz="1200" b="1" dirty="0">
                <a:solidFill>
                  <a:srgbClr val="0D0D0D"/>
                </a:solidFill>
                <a:latin typeface="Candara"/>
                <a:cs typeface="Candara"/>
              </a:rPr>
              <a:t>with </a:t>
            </a:r>
            <a:r>
              <a:rPr lang="en-GB" sz="1200" b="1" dirty="0">
                <a:solidFill>
                  <a:srgbClr val="0D0D0D"/>
                </a:solidFill>
                <a:latin typeface="Candara"/>
                <a:cs typeface="Candara"/>
              </a:rPr>
              <a:t>e</a:t>
            </a:r>
            <a:r>
              <a:rPr sz="1200" b="1" dirty="0">
                <a:solidFill>
                  <a:srgbClr val="0D0D0D"/>
                </a:solidFill>
                <a:latin typeface="Candara"/>
                <a:cs typeface="Candara"/>
              </a:rPr>
              <a:t>electric </a:t>
            </a:r>
            <a:r>
              <a:rPr sz="1200" b="1" spc="5" dirty="0">
                <a:solidFill>
                  <a:srgbClr val="0D0D0D"/>
                </a:solidFill>
                <a:latin typeface="Candara"/>
                <a:cs typeface="Candara"/>
              </a:rPr>
              <a:t> </a:t>
            </a:r>
            <a:r>
              <a:rPr lang="en-GB" sz="1200" b="1" spc="-10" dirty="0">
                <a:solidFill>
                  <a:srgbClr val="0D0D0D"/>
                </a:solidFill>
                <a:latin typeface="Candara"/>
                <a:cs typeface="Candara"/>
              </a:rPr>
              <a:t>v</a:t>
            </a:r>
            <a:r>
              <a:rPr sz="1200" b="1" spc="-10" dirty="0">
                <a:solidFill>
                  <a:srgbClr val="0D0D0D"/>
                </a:solidFill>
                <a:latin typeface="Candara"/>
                <a:cs typeface="Candara"/>
              </a:rPr>
              <a:t>vehicle </a:t>
            </a:r>
            <a:r>
              <a:rPr sz="1200" b="1" spc="-5" dirty="0">
                <a:solidFill>
                  <a:srgbClr val="0D0D0D"/>
                </a:solidFill>
                <a:latin typeface="Candara"/>
                <a:cs typeface="Candara"/>
              </a:rPr>
              <a:t>charge points, </a:t>
            </a:r>
            <a:r>
              <a:rPr sz="1200" b="1" dirty="0">
                <a:solidFill>
                  <a:srgbClr val="0D0D0D"/>
                </a:solidFill>
                <a:latin typeface="Candara"/>
                <a:cs typeface="Candara"/>
              </a:rPr>
              <a:t> </a:t>
            </a:r>
            <a:r>
              <a:rPr sz="1200" b="1" spc="-5" dirty="0">
                <a:solidFill>
                  <a:srgbClr val="0D0D0D"/>
                </a:solidFill>
                <a:latin typeface="Candara"/>
                <a:cs typeface="Candara"/>
              </a:rPr>
              <a:t>smart systems and </a:t>
            </a:r>
            <a:r>
              <a:rPr sz="1200" b="1" dirty="0">
                <a:solidFill>
                  <a:srgbClr val="0D0D0D"/>
                </a:solidFill>
                <a:latin typeface="Candara"/>
                <a:cs typeface="Candara"/>
              </a:rPr>
              <a:t> </a:t>
            </a:r>
            <a:r>
              <a:rPr sz="1200" b="1" spc="-5" dirty="0">
                <a:solidFill>
                  <a:srgbClr val="0D0D0D"/>
                </a:solidFill>
                <a:latin typeface="Candara"/>
                <a:cs typeface="Candara"/>
              </a:rPr>
              <a:t>energy </a:t>
            </a:r>
            <a:r>
              <a:rPr sz="1200" b="1" spc="-10" dirty="0">
                <a:solidFill>
                  <a:srgbClr val="0D0D0D"/>
                </a:solidFill>
                <a:latin typeface="Candara"/>
                <a:cs typeface="Candara"/>
              </a:rPr>
              <a:t>efficiency.</a:t>
            </a:r>
            <a:endParaRPr sz="1200" dirty="0">
              <a:latin typeface="Candara"/>
              <a:cs typeface="Candar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8153" y="1022942"/>
            <a:ext cx="2904490" cy="469582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90830">
              <a:lnSpc>
                <a:spcPct val="100000"/>
              </a:lnSpc>
              <a:spcBef>
                <a:spcPts val="280"/>
              </a:spcBef>
            </a:pPr>
            <a:r>
              <a:rPr sz="1600" b="1" spc="-5" dirty="0">
                <a:latin typeface="Candara"/>
                <a:cs typeface="Candara"/>
              </a:rPr>
              <a:t>Carbon</a:t>
            </a:r>
            <a:r>
              <a:rPr sz="1600" b="1" spc="-25" dirty="0">
                <a:latin typeface="Candara"/>
                <a:cs typeface="Candara"/>
              </a:rPr>
              <a:t> </a:t>
            </a:r>
            <a:r>
              <a:rPr sz="1600" b="1" spc="-5" dirty="0">
                <a:latin typeface="Candara"/>
                <a:cs typeface="Candara"/>
              </a:rPr>
              <a:t>to</a:t>
            </a:r>
            <a:r>
              <a:rPr sz="1600" b="1" spc="-10" dirty="0">
                <a:latin typeface="Candara"/>
                <a:cs typeface="Candara"/>
              </a:rPr>
              <a:t> </a:t>
            </a:r>
            <a:r>
              <a:rPr sz="1600" b="1" dirty="0">
                <a:latin typeface="Candara"/>
                <a:cs typeface="Candara"/>
              </a:rPr>
              <a:t>Clean</a:t>
            </a:r>
            <a:r>
              <a:rPr sz="1600" b="1" spc="-20" dirty="0">
                <a:latin typeface="Candara"/>
                <a:cs typeface="Candara"/>
              </a:rPr>
              <a:t> </a:t>
            </a:r>
            <a:r>
              <a:rPr sz="1600" b="1" dirty="0">
                <a:latin typeface="Candara"/>
                <a:cs typeface="Candara"/>
              </a:rPr>
              <a:t>Energy</a:t>
            </a:r>
            <a:endParaRPr sz="1600">
              <a:latin typeface="Candara"/>
              <a:cs typeface="Candara"/>
            </a:endParaRPr>
          </a:p>
          <a:p>
            <a:pPr marL="12700" marR="89535">
              <a:lnSpc>
                <a:spcPct val="100000"/>
              </a:lnSpc>
              <a:spcBef>
                <a:spcPts val="135"/>
              </a:spcBef>
            </a:pPr>
            <a:r>
              <a:rPr sz="1200" spc="-5" dirty="0">
                <a:latin typeface="Candara"/>
                <a:cs typeface="Candara"/>
              </a:rPr>
              <a:t>Coventry’s five-mile canal</a:t>
            </a:r>
            <a:r>
              <a:rPr sz="1200" dirty="0">
                <a:latin typeface="Candara"/>
                <a:cs typeface="Candara"/>
              </a:rPr>
              <a:t> was</a:t>
            </a:r>
            <a:r>
              <a:rPr sz="1200" spc="-5" dirty="0">
                <a:latin typeface="Candara"/>
                <a:cs typeface="Candara"/>
              </a:rPr>
              <a:t> designed</a:t>
            </a:r>
            <a:r>
              <a:rPr sz="1200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by </a:t>
            </a:r>
            <a:r>
              <a:rPr sz="1200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James</a:t>
            </a:r>
            <a:r>
              <a:rPr sz="1200" spc="-10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Brindley, </a:t>
            </a:r>
            <a:r>
              <a:rPr sz="1200" dirty="0">
                <a:latin typeface="Candara"/>
                <a:cs typeface="Candara"/>
              </a:rPr>
              <a:t>a</a:t>
            </a:r>
            <a:r>
              <a:rPr sz="1200" spc="-5" dirty="0">
                <a:latin typeface="Candara"/>
                <a:cs typeface="Candara"/>
              </a:rPr>
              <a:t> Lunar</a:t>
            </a:r>
            <a:r>
              <a:rPr sz="1200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Society</a:t>
            </a:r>
            <a:r>
              <a:rPr sz="1200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industrial </a:t>
            </a:r>
            <a:r>
              <a:rPr sz="1200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pioneer </a:t>
            </a:r>
            <a:r>
              <a:rPr sz="1200" dirty="0">
                <a:latin typeface="Candara"/>
                <a:cs typeface="Candara"/>
              </a:rPr>
              <a:t>in</a:t>
            </a:r>
            <a:r>
              <a:rPr sz="1200" spc="-5" dirty="0">
                <a:latin typeface="Candara"/>
                <a:cs typeface="Candara"/>
              </a:rPr>
              <a:t> the 1770s, to</a:t>
            </a:r>
            <a:r>
              <a:rPr sz="1200" spc="5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transport</a:t>
            </a:r>
            <a:r>
              <a:rPr sz="1200" spc="-10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horse- </a:t>
            </a:r>
            <a:r>
              <a:rPr sz="1200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drawn</a:t>
            </a:r>
            <a:r>
              <a:rPr sz="1200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barges</a:t>
            </a:r>
            <a:r>
              <a:rPr sz="1200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with</a:t>
            </a:r>
            <a:r>
              <a:rPr sz="1200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heavy</a:t>
            </a:r>
            <a:r>
              <a:rPr sz="1200" spc="5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goods.</a:t>
            </a:r>
            <a:r>
              <a:rPr sz="1200" dirty="0">
                <a:latin typeface="Candara"/>
                <a:cs typeface="Candara"/>
              </a:rPr>
              <a:t> </a:t>
            </a:r>
            <a:r>
              <a:rPr sz="1200" spc="-15" dirty="0">
                <a:latin typeface="Candara"/>
                <a:cs typeface="Candara"/>
              </a:rPr>
              <a:t>Today,</a:t>
            </a:r>
            <a:r>
              <a:rPr sz="1200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the </a:t>
            </a:r>
            <a:r>
              <a:rPr sz="1200" spc="-245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canal combines natural habitats and leisure </a:t>
            </a:r>
            <a:r>
              <a:rPr sz="1200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facilities.</a:t>
            </a:r>
            <a:endParaRPr sz="1200">
              <a:latin typeface="Candara"/>
              <a:cs typeface="Candara"/>
            </a:endParaRPr>
          </a:p>
          <a:p>
            <a:pPr marL="12700" marR="5080">
              <a:lnSpc>
                <a:spcPct val="99400"/>
              </a:lnSpc>
              <a:spcBef>
                <a:spcPts val="55"/>
              </a:spcBef>
            </a:pPr>
            <a:r>
              <a:rPr sz="1200" spc="-5" dirty="0">
                <a:latin typeface="Candara"/>
                <a:cs typeface="Candara"/>
              </a:rPr>
              <a:t>This solar project </a:t>
            </a:r>
            <a:r>
              <a:rPr sz="1200" dirty="0">
                <a:latin typeface="Candara"/>
                <a:cs typeface="Candara"/>
              </a:rPr>
              <a:t>offers </a:t>
            </a:r>
            <a:r>
              <a:rPr sz="1200" spc="-5" dirty="0">
                <a:latin typeface="Candara"/>
                <a:cs typeface="Candara"/>
              </a:rPr>
              <a:t>to retrofit the </a:t>
            </a:r>
            <a:r>
              <a:rPr sz="1200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multiple</a:t>
            </a:r>
            <a:r>
              <a:rPr sz="1200" spc="-10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range </a:t>
            </a:r>
            <a:r>
              <a:rPr sz="1200" dirty="0">
                <a:latin typeface="Candara"/>
                <a:cs typeface="Candara"/>
              </a:rPr>
              <a:t>of </a:t>
            </a:r>
            <a:r>
              <a:rPr sz="1200" spc="-5" dirty="0">
                <a:latin typeface="Candara"/>
                <a:cs typeface="Candara"/>
              </a:rPr>
              <a:t>buildings</a:t>
            </a:r>
            <a:r>
              <a:rPr sz="1200" dirty="0">
                <a:latin typeface="Candara"/>
                <a:cs typeface="Candara"/>
              </a:rPr>
              <a:t> on </a:t>
            </a:r>
            <a:r>
              <a:rPr sz="1200" spc="-5" dirty="0">
                <a:latin typeface="Candara"/>
                <a:cs typeface="Candara"/>
              </a:rPr>
              <a:t>both sides</a:t>
            </a:r>
            <a:r>
              <a:rPr sz="1200" dirty="0">
                <a:latin typeface="Candara"/>
                <a:cs typeface="Candara"/>
              </a:rPr>
              <a:t> </a:t>
            </a:r>
            <a:r>
              <a:rPr sz="1200" spc="5" dirty="0">
                <a:latin typeface="Candara"/>
                <a:cs typeface="Candara"/>
              </a:rPr>
              <a:t>of </a:t>
            </a:r>
            <a:r>
              <a:rPr sz="1200" spc="10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the</a:t>
            </a:r>
            <a:r>
              <a:rPr sz="1200" spc="-10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canal</a:t>
            </a:r>
            <a:r>
              <a:rPr sz="1200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into</a:t>
            </a:r>
            <a:r>
              <a:rPr sz="1200" spc="5" dirty="0">
                <a:latin typeface="Candara"/>
                <a:cs typeface="Candara"/>
              </a:rPr>
              <a:t> </a:t>
            </a:r>
            <a:r>
              <a:rPr sz="1200" dirty="0">
                <a:latin typeface="Candara"/>
                <a:cs typeface="Candara"/>
              </a:rPr>
              <a:t>a</a:t>
            </a:r>
            <a:r>
              <a:rPr sz="1200" spc="-5" dirty="0">
                <a:latin typeface="Candara"/>
                <a:cs typeface="Candara"/>
              </a:rPr>
              <a:t> showcase </a:t>
            </a:r>
            <a:r>
              <a:rPr sz="1200" dirty="0">
                <a:latin typeface="Candara"/>
                <a:cs typeface="Candara"/>
              </a:rPr>
              <a:t>for </a:t>
            </a:r>
            <a:r>
              <a:rPr sz="1200" spc="-5" dirty="0">
                <a:latin typeface="Candara"/>
                <a:cs typeface="Candara"/>
              </a:rPr>
              <a:t>the low-carbon </a:t>
            </a:r>
            <a:r>
              <a:rPr sz="1200" spc="-245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clean energy</a:t>
            </a:r>
            <a:r>
              <a:rPr sz="1200" spc="5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revolution.</a:t>
            </a:r>
            <a:endParaRPr sz="1200">
              <a:latin typeface="Candara"/>
              <a:cs typeface="Candara"/>
            </a:endParaRPr>
          </a:p>
          <a:p>
            <a:pPr marL="12700">
              <a:lnSpc>
                <a:spcPts val="1415"/>
              </a:lnSpc>
            </a:pPr>
            <a:r>
              <a:rPr sz="1200" spc="-5" dirty="0">
                <a:latin typeface="Candara"/>
                <a:cs typeface="Candara"/>
              </a:rPr>
              <a:t>The</a:t>
            </a:r>
            <a:r>
              <a:rPr sz="1200" spc="-15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proposal consists</a:t>
            </a:r>
            <a:r>
              <a:rPr sz="1200" spc="-10" dirty="0">
                <a:latin typeface="Candara"/>
                <a:cs typeface="Candara"/>
              </a:rPr>
              <a:t> </a:t>
            </a:r>
            <a:r>
              <a:rPr sz="1200" dirty="0">
                <a:latin typeface="Candara"/>
                <a:cs typeface="Candara"/>
              </a:rPr>
              <a:t>of </a:t>
            </a:r>
            <a:r>
              <a:rPr sz="1200" spc="-5" dirty="0">
                <a:latin typeface="Candara"/>
                <a:cs typeface="Candara"/>
              </a:rPr>
              <a:t>installing solar</a:t>
            </a:r>
            <a:endParaRPr sz="1200">
              <a:latin typeface="Candara"/>
              <a:cs typeface="Candara"/>
            </a:endParaRPr>
          </a:p>
          <a:p>
            <a:pPr marL="12700" marR="5080">
              <a:lnSpc>
                <a:spcPct val="99200"/>
              </a:lnSpc>
              <a:spcBef>
                <a:spcPts val="60"/>
              </a:spcBef>
            </a:pPr>
            <a:r>
              <a:rPr sz="1200" spc="-5" dirty="0">
                <a:latin typeface="Candara"/>
                <a:cs typeface="Candara"/>
              </a:rPr>
              <a:t>panels </a:t>
            </a:r>
            <a:r>
              <a:rPr sz="1200" dirty="0">
                <a:latin typeface="Candara"/>
                <a:cs typeface="Candara"/>
              </a:rPr>
              <a:t>on </a:t>
            </a:r>
            <a:r>
              <a:rPr sz="1200" spc="-5" dirty="0">
                <a:latin typeface="Candara"/>
                <a:cs typeface="Candara"/>
              </a:rPr>
              <a:t>car</a:t>
            </a:r>
            <a:r>
              <a:rPr sz="1200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parks</a:t>
            </a:r>
            <a:r>
              <a:rPr sz="1200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and</a:t>
            </a:r>
            <a:r>
              <a:rPr sz="1200" spc="-10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south</a:t>
            </a:r>
            <a:r>
              <a:rPr sz="1200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facing</a:t>
            </a:r>
            <a:r>
              <a:rPr sz="1200" spc="5" dirty="0">
                <a:latin typeface="Candara"/>
                <a:cs typeface="Candara"/>
              </a:rPr>
              <a:t> </a:t>
            </a:r>
            <a:r>
              <a:rPr sz="1200" dirty="0">
                <a:latin typeface="Candara"/>
                <a:cs typeface="Candara"/>
              </a:rPr>
              <a:t>or </a:t>
            </a:r>
            <a:r>
              <a:rPr sz="1200" spc="-5" dirty="0">
                <a:latin typeface="Candara"/>
                <a:cs typeface="Candara"/>
              </a:rPr>
              <a:t>flat </a:t>
            </a:r>
            <a:r>
              <a:rPr sz="1200" dirty="0">
                <a:latin typeface="Candara"/>
                <a:cs typeface="Candara"/>
              </a:rPr>
              <a:t> roofs</a:t>
            </a:r>
            <a:r>
              <a:rPr sz="1200" spc="45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alongside</a:t>
            </a:r>
            <a:r>
              <a:rPr sz="1200" spc="50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implementing</a:t>
            </a:r>
            <a:r>
              <a:rPr sz="1200" spc="60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smart </a:t>
            </a:r>
            <a:r>
              <a:rPr sz="1200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systems, energy storage, electric vehicle </a:t>
            </a:r>
            <a:r>
              <a:rPr sz="1200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charging</a:t>
            </a:r>
            <a:r>
              <a:rPr sz="1200" spc="5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points,</a:t>
            </a:r>
            <a:r>
              <a:rPr sz="1200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and</a:t>
            </a:r>
            <a:r>
              <a:rPr sz="1200" spc="5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introducing</a:t>
            </a:r>
            <a:r>
              <a:rPr sz="1200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appropriate </a:t>
            </a:r>
            <a:r>
              <a:rPr sz="1200" spc="-245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energy</a:t>
            </a:r>
            <a:r>
              <a:rPr sz="1200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efficiency</a:t>
            </a:r>
            <a:r>
              <a:rPr sz="1200" spc="5" dirty="0">
                <a:latin typeface="Candara"/>
                <a:cs typeface="Candara"/>
              </a:rPr>
              <a:t> </a:t>
            </a:r>
            <a:r>
              <a:rPr sz="1200" dirty="0">
                <a:latin typeface="Candara"/>
                <a:cs typeface="Candara"/>
              </a:rPr>
              <a:t>in </a:t>
            </a:r>
            <a:r>
              <a:rPr sz="1200" spc="-5" dirty="0">
                <a:latin typeface="Candara"/>
                <a:cs typeface="Candara"/>
              </a:rPr>
              <a:t>buildings.</a:t>
            </a:r>
            <a:endParaRPr sz="1200">
              <a:latin typeface="Candara"/>
              <a:cs typeface="Candara"/>
            </a:endParaRPr>
          </a:p>
          <a:p>
            <a:pPr marL="12700" marR="33020">
              <a:lnSpc>
                <a:spcPct val="99300"/>
              </a:lnSpc>
              <a:spcBef>
                <a:spcPts val="60"/>
              </a:spcBef>
            </a:pPr>
            <a:r>
              <a:rPr sz="1200" spc="-5" dirty="0">
                <a:latin typeface="Candara"/>
                <a:cs typeface="Candara"/>
              </a:rPr>
              <a:t>There</a:t>
            </a:r>
            <a:r>
              <a:rPr sz="1200" spc="-10" dirty="0">
                <a:latin typeface="Candara"/>
                <a:cs typeface="Candara"/>
              </a:rPr>
              <a:t> </a:t>
            </a:r>
            <a:r>
              <a:rPr sz="1200" dirty="0">
                <a:latin typeface="Candara"/>
                <a:cs typeface="Candara"/>
              </a:rPr>
              <a:t>is</a:t>
            </a:r>
            <a:r>
              <a:rPr sz="1200" spc="-10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economy</a:t>
            </a:r>
            <a:r>
              <a:rPr sz="1200" spc="5" dirty="0">
                <a:latin typeface="Candara"/>
                <a:cs typeface="Candara"/>
              </a:rPr>
              <a:t> </a:t>
            </a:r>
            <a:r>
              <a:rPr sz="1200" dirty="0">
                <a:latin typeface="Candara"/>
                <a:cs typeface="Candara"/>
              </a:rPr>
              <a:t>of </a:t>
            </a:r>
            <a:r>
              <a:rPr sz="1200" spc="-5" dirty="0">
                <a:latin typeface="Candara"/>
                <a:cs typeface="Candara"/>
              </a:rPr>
              <a:t>scale by</a:t>
            </a:r>
            <a:r>
              <a:rPr sz="1200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creating </a:t>
            </a:r>
            <a:r>
              <a:rPr sz="1200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clusters</a:t>
            </a:r>
            <a:r>
              <a:rPr sz="1200" spc="15" dirty="0">
                <a:latin typeface="Candara"/>
                <a:cs typeface="Candara"/>
              </a:rPr>
              <a:t> </a:t>
            </a:r>
            <a:r>
              <a:rPr sz="1200" dirty="0">
                <a:latin typeface="Candara"/>
                <a:cs typeface="Candara"/>
              </a:rPr>
              <a:t>of</a:t>
            </a:r>
            <a:r>
              <a:rPr sz="1200" spc="20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neighboring</a:t>
            </a:r>
            <a:r>
              <a:rPr sz="1200" spc="20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buildings, </a:t>
            </a:r>
            <a:r>
              <a:rPr sz="1200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maximizing</a:t>
            </a:r>
            <a:r>
              <a:rPr sz="1200" spc="5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energy</a:t>
            </a:r>
            <a:r>
              <a:rPr sz="1200" spc="5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consumption</a:t>
            </a:r>
            <a:r>
              <a:rPr sz="1200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within </a:t>
            </a:r>
            <a:r>
              <a:rPr sz="1200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clusters to</a:t>
            </a:r>
            <a:r>
              <a:rPr sz="1200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avoid receiving</a:t>
            </a:r>
            <a:r>
              <a:rPr sz="1200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lesser returns </a:t>
            </a:r>
            <a:r>
              <a:rPr sz="1200" dirty="0">
                <a:latin typeface="Candara"/>
                <a:cs typeface="Candara"/>
              </a:rPr>
              <a:t> from </a:t>
            </a:r>
            <a:r>
              <a:rPr sz="1200" spc="-5" dirty="0">
                <a:latin typeface="Candara"/>
                <a:cs typeface="Candara"/>
              </a:rPr>
              <a:t>exporting</a:t>
            </a:r>
            <a:r>
              <a:rPr sz="1200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to</a:t>
            </a:r>
            <a:r>
              <a:rPr sz="1200" spc="5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the</a:t>
            </a:r>
            <a:r>
              <a:rPr sz="1200" spc="-10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National </a:t>
            </a:r>
            <a:r>
              <a:rPr sz="1200" dirty="0">
                <a:latin typeface="Candara"/>
                <a:cs typeface="Candara"/>
              </a:rPr>
              <a:t>Grid.</a:t>
            </a:r>
            <a:r>
              <a:rPr sz="1200" spc="-5" dirty="0">
                <a:latin typeface="Candara"/>
                <a:cs typeface="Candara"/>
              </a:rPr>
              <a:t> </a:t>
            </a:r>
            <a:r>
              <a:rPr sz="1200" dirty="0">
                <a:latin typeface="Candara"/>
                <a:cs typeface="Candara"/>
              </a:rPr>
              <a:t>The </a:t>
            </a:r>
            <a:r>
              <a:rPr sz="1200" spc="5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formation</a:t>
            </a:r>
            <a:r>
              <a:rPr sz="1200" dirty="0">
                <a:latin typeface="Candara"/>
                <a:cs typeface="Candara"/>
              </a:rPr>
              <a:t> of</a:t>
            </a:r>
            <a:r>
              <a:rPr sz="1200" spc="5" dirty="0">
                <a:latin typeface="Candara"/>
                <a:cs typeface="Candara"/>
              </a:rPr>
              <a:t> </a:t>
            </a:r>
            <a:r>
              <a:rPr sz="1200" spc="-10" dirty="0">
                <a:latin typeface="Candara"/>
                <a:cs typeface="Candara"/>
              </a:rPr>
              <a:t>clusters</a:t>
            </a:r>
            <a:r>
              <a:rPr sz="1200" spc="-5" dirty="0">
                <a:latin typeface="Candara"/>
                <a:cs typeface="Candara"/>
              </a:rPr>
              <a:t> also</a:t>
            </a:r>
            <a:r>
              <a:rPr sz="1200" spc="5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secures long-term </a:t>
            </a:r>
            <a:r>
              <a:rPr sz="1200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energy cost security, </a:t>
            </a:r>
            <a:r>
              <a:rPr sz="1200" dirty="0">
                <a:latin typeface="Candara"/>
                <a:cs typeface="Candara"/>
              </a:rPr>
              <a:t>while </a:t>
            </a:r>
            <a:r>
              <a:rPr sz="1200" spc="-5" dirty="0">
                <a:latin typeface="Candara"/>
                <a:cs typeface="Candara"/>
              </a:rPr>
              <a:t>reduces local and </a:t>
            </a:r>
            <a:r>
              <a:rPr sz="1200" spc="-250" dirty="0">
                <a:latin typeface="Candara"/>
                <a:cs typeface="Candara"/>
              </a:rPr>
              <a:t> </a:t>
            </a:r>
            <a:r>
              <a:rPr sz="1200" spc="-5" dirty="0">
                <a:latin typeface="Candara"/>
                <a:cs typeface="Candara"/>
              </a:rPr>
              <a:t>global atmospheric pollution.</a:t>
            </a:r>
            <a:endParaRPr sz="1200">
              <a:latin typeface="Candara"/>
              <a:cs typeface="Candar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230" y="9646976"/>
            <a:ext cx="6733540" cy="18915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576580">
              <a:lnSpc>
                <a:spcPts val="1370"/>
              </a:lnSpc>
            </a:pPr>
            <a:r>
              <a:rPr sz="1000" b="1" spc="-5">
                <a:latin typeface="Candara"/>
                <a:cs typeface="Candara"/>
              </a:rPr>
              <a:t>Climate</a:t>
            </a:r>
            <a:r>
              <a:rPr sz="1000" b="1" spc="5">
                <a:latin typeface="Candara"/>
                <a:cs typeface="Candara"/>
              </a:rPr>
              <a:t> </a:t>
            </a:r>
            <a:r>
              <a:rPr sz="1000" b="1" spc="-5" dirty="0">
                <a:latin typeface="Candara"/>
                <a:cs typeface="Candara"/>
              </a:rPr>
              <a:t>Change</a:t>
            </a:r>
            <a:r>
              <a:rPr sz="1000" b="1" spc="5" dirty="0">
                <a:latin typeface="Candara"/>
                <a:cs typeface="Candara"/>
              </a:rPr>
              <a:t> </a:t>
            </a:r>
            <a:r>
              <a:rPr sz="1000" b="1" spc="-5" dirty="0">
                <a:latin typeface="Candara"/>
                <a:cs typeface="Candara"/>
              </a:rPr>
              <a:t>Solutions</a:t>
            </a:r>
            <a:r>
              <a:rPr sz="1000" b="1" spc="10" dirty="0">
                <a:latin typeface="Candara"/>
                <a:cs typeface="Candara"/>
              </a:rPr>
              <a:t> </a:t>
            </a:r>
            <a:r>
              <a:rPr sz="1000" b="1" spc="-5" dirty="0">
                <a:latin typeface="Candara"/>
                <a:cs typeface="Candara"/>
              </a:rPr>
              <a:t>Ltd</a:t>
            </a:r>
            <a:r>
              <a:rPr sz="1000" b="1" spc="5" dirty="0">
                <a:latin typeface="Candara"/>
                <a:cs typeface="Candara"/>
              </a:rPr>
              <a:t> </a:t>
            </a:r>
            <a:r>
              <a:rPr sz="1000" b="1" spc="-5" dirty="0">
                <a:latin typeface="Candara"/>
                <a:cs typeface="Candara"/>
              </a:rPr>
              <a:t>Tec</a:t>
            </a:r>
            <a:r>
              <a:rPr lang="en-GB" sz="1000" b="1" spc="-5" dirty="0">
                <a:latin typeface="Candara"/>
                <a:cs typeface="Candara"/>
              </a:rPr>
              <a:t>h</a:t>
            </a:r>
            <a:r>
              <a:rPr sz="1000" b="1" spc="-5" dirty="0" err="1">
                <a:latin typeface="Candara"/>
                <a:cs typeface="Candara"/>
              </a:rPr>
              <a:t>noCentre</a:t>
            </a:r>
            <a:r>
              <a:rPr sz="1000" b="1" spc="5" dirty="0">
                <a:latin typeface="Candara"/>
                <a:cs typeface="Candara"/>
              </a:rPr>
              <a:t> </a:t>
            </a:r>
            <a:r>
              <a:rPr sz="1000" b="1" spc="-5" dirty="0">
                <a:latin typeface="Candara"/>
                <a:cs typeface="Candara"/>
              </a:rPr>
              <a:t>Puma</a:t>
            </a:r>
            <a:r>
              <a:rPr sz="1000" b="1" dirty="0">
                <a:latin typeface="Candara"/>
                <a:cs typeface="Candara"/>
              </a:rPr>
              <a:t> </a:t>
            </a:r>
            <a:r>
              <a:rPr sz="1000" b="1" spc="-5" dirty="0">
                <a:latin typeface="Candara"/>
                <a:cs typeface="Candara"/>
              </a:rPr>
              <a:t>Way</a:t>
            </a:r>
            <a:r>
              <a:rPr sz="1000" b="1" dirty="0">
                <a:latin typeface="Candara"/>
                <a:cs typeface="Candara"/>
              </a:rPr>
              <a:t> </a:t>
            </a:r>
            <a:r>
              <a:rPr sz="1000" b="1" spc="-5" dirty="0">
                <a:latin typeface="Candara"/>
                <a:cs typeface="Candara"/>
              </a:rPr>
              <a:t>Coventry</a:t>
            </a:r>
            <a:r>
              <a:rPr sz="1000" b="1" dirty="0">
                <a:latin typeface="Candara"/>
                <a:cs typeface="Candara"/>
              </a:rPr>
              <a:t> </a:t>
            </a:r>
            <a:r>
              <a:rPr sz="1000" b="1" spc="-5" dirty="0">
                <a:latin typeface="Candara"/>
                <a:cs typeface="Candara"/>
              </a:rPr>
              <a:t>CV</a:t>
            </a:r>
            <a:r>
              <a:rPr sz="1200" b="1" spc="-5" dirty="0">
                <a:latin typeface="Candara"/>
                <a:cs typeface="Candara"/>
              </a:rPr>
              <a:t>1</a:t>
            </a:r>
            <a:r>
              <a:rPr sz="1200" b="1" spc="15" dirty="0">
                <a:latin typeface="Candara"/>
                <a:cs typeface="Candara"/>
              </a:rPr>
              <a:t> </a:t>
            </a:r>
            <a:r>
              <a:rPr sz="1200" b="1" spc="-5" dirty="0">
                <a:latin typeface="Candara"/>
                <a:cs typeface="Candara"/>
              </a:rPr>
              <a:t>2</a:t>
            </a:r>
            <a:r>
              <a:rPr sz="1000" b="1" spc="-5" dirty="0">
                <a:latin typeface="Candara"/>
                <a:cs typeface="Candara"/>
              </a:rPr>
              <a:t>TT</a:t>
            </a:r>
            <a:r>
              <a:rPr sz="1000" b="1" spc="50" dirty="0">
                <a:latin typeface="Candara"/>
                <a:cs typeface="Candara"/>
              </a:rPr>
              <a:t> </a:t>
            </a:r>
            <a:r>
              <a:rPr sz="1000" b="1" spc="-5" dirty="0">
                <a:latin typeface="Candara"/>
                <a:cs typeface="Candara"/>
              </a:rPr>
              <a:t>Reg.</a:t>
            </a:r>
            <a:r>
              <a:rPr sz="1000" b="1" dirty="0">
                <a:latin typeface="Candara"/>
                <a:cs typeface="Candara"/>
              </a:rPr>
              <a:t> </a:t>
            </a:r>
            <a:r>
              <a:rPr sz="1000" b="1" spc="-5" dirty="0">
                <a:latin typeface="Candara"/>
                <a:cs typeface="Candara"/>
              </a:rPr>
              <a:t>4799590</a:t>
            </a:r>
            <a:r>
              <a:rPr sz="1000" b="1" spc="5" dirty="0">
                <a:latin typeface="Candara"/>
                <a:cs typeface="Candara"/>
              </a:rPr>
              <a:t> </a:t>
            </a:r>
            <a:r>
              <a:rPr sz="1000" b="1" spc="-5" dirty="0">
                <a:latin typeface="Candara"/>
                <a:cs typeface="Candara"/>
              </a:rPr>
              <a:t>Vat</a:t>
            </a:r>
            <a:r>
              <a:rPr sz="1000" b="1" dirty="0">
                <a:latin typeface="Candara"/>
                <a:cs typeface="Candara"/>
              </a:rPr>
              <a:t> </a:t>
            </a:r>
            <a:r>
              <a:rPr sz="1000" b="1" spc="-5" dirty="0">
                <a:latin typeface="Candara"/>
                <a:cs typeface="Candara"/>
              </a:rPr>
              <a:t>825136149</a:t>
            </a:r>
            <a:endParaRPr sz="1000" dirty="0">
              <a:latin typeface="Candara"/>
              <a:cs typeface="Candar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9286BF-F680-439D-936A-1E34CCD3459C}"/>
              </a:ext>
            </a:extLst>
          </p:cNvPr>
          <p:cNvSpPr txBox="1"/>
          <p:nvPr/>
        </p:nvSpPr>
        <p:spPr>
          <a:xfrm>
            <a:off x="4419010" y="7620292"/>
            <a:ext cx="2344910" cy="209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 marR="5080">
              <a:lnSpc>
                <a:spcPct val="94800"/>
              </a:lnSpc>
              <a:spcBef>
                <a:spcPts val="320"/>
              </a:spcBef>
            </a:pPr>
            <a:r>
              <a:rPr lang="en-GB" sz="1100" i="1" spc="-20">
                <a:latin typeface="Arial"/>
                <a:cs typeface="Arial"/>
              </a:rPr>
              <a:t>Coventry University students will complete the solar mapping of all south facing and flat roof building and associated car parks both sides of Coventry’s 5 ½  mile canal, This follows the original solar mapping of 17 large building clusters by University of Warwick students. Throughout the next year they will be working together to</a:t>
            </a:r>
          </a:p>
          <a:p>
            <a:pPr marL="12065" marR="5080">
              <a:lnSpc>
                <a:spcPct val="94800"/>
              </a:lnSpc>
              <a:spcBef>
                <a:spcPts val="320"/>
              </a:spcBef>
            </a:pPr>
            <a:r>
              <a:rPr lang="en-GB" sz="1100" i="1" spc="-20">
                <a:latin typeface="Arial"/>
                <a:cs typeface="Arial"/>
              </a:rPr>
              <a:t> complete the  mapping of</a:t>
            </a:r>
          </a:p>
          <a:p>
            <a:pPr marL="12065" marR="5080">
              <a:lnSpc>
                <a:spcPct val="94800"/>
              </a:lnSpc>
              <a:spcBef>
                <a:spcPts val="320"/>
              </a:spcBef>
            </a:pPr>
            <a:r>
              <a:rPr lang="en-GB" sz="1100" i="1" spc="-20">
                <a:latin typeface="Arial"/>
                <a:cs typeface="Arial"/>
              </a:rPr>
              <a:t> Coventry.</a:t>
            </a:r>
            <a:endParaRPr lang="en-GB" sz="1100" i="1" spc="-20" dirty="0">
              <a:latin typeface="Arial"/>
              <a:cs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6AA0E0C-D0E6-4588-BA49-61DE34100F9A}"/>
              </a:ext>
            </a:extLst>
          </p:cNvPr>
          <p:cNvSpPr/>
          <p:nvPr/>
        </p:nvSpPr>
        <p:spPr>
          <a:xfrm>
            <a:off x="44523" y="9364515"/>
            <a:ext cx="571079" cy="481767"/>
          </a:xfrm>
          <a:prstGeom prst="rect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061F14-7D12-41C4-8FDA-2E7B2E6EEAA1}"/>
              </a:ext>
            </a:extLst>
          </p:cNvPr>
          <p:cNvSpPr txBox="1"/>
          <p:nvPr/>
        </p:nvSpPr>
        <p:spPr>
          <a:xfrm>
            <a:off x="-20916" y="7665829"/>
            <a:ext cx="22399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000" i="1" spc="-20" dirty="0">
                <a:latin typeface="Arial"/>
                <a:cs typeface="Arial"/>
              </a:rPr>
              <a:t>Photo L-R ; </a:t>
            </a:r>
            <a:r>
              <a:rPr lang="en-GB" sz="1000" b="1" i="1" spc="-20" dirty="0">
                <a:latin typeface="Arial"/>
                <a:cs typeface="Arial"/>
              </a:rPr>
              <a:t>Tony McNally </a:t>
            </a:r>
            <a:r>
              <a:rPr lang="en-GB" sz="1000" i="1" spc="-20" dirty="0">
                <a:latin typeface="Arial"/>
                <a:cs typeface="Arial"/>
              </a:rPr>
              <a:t>Managing Director Climate Change Solutions Ltd</a:t>
            </a:r>
            <a:r>
              <a:rPr lang="en-GB" sz="1000" i="1" spc="-20">
                <a:latin typeface="Arial"/>
                <a:cs typeface="Arial"/>
              </a:rPr>
              <a:t>, </a:t>
            </a:r>
            <a:r>
              <a:rPr lang="en-US" sz="1000" b="1">
                <a:effectLst/>
              </a:rPr>
              <a:t>Sarah Windrum Chair Coventry &amp; Warwickshire Local Enterprise Partnership</a:t>
            </a:r>
            <a:r>
              <a:rPr lang="en-GB" sz="1000" b="1" i="1" spc="-20">
                <a:latin typeface="Arial"/>
                <a:cs typeface="Arial"/>
              </a:rPr>
              <a:t>Dr </a:t>
            </a:r>
            <a:r>
              <a:rPr lang="en-GB" sz="1000" b="1" i="1" spc="-20" dirty="0" err="1">
                <a:latin typeface="Arial"/>
                <a:cs typeface="Arial"/>
              </a:rPr>
              <a:t>Angelines</a:t>
            </a:r>
            <a:r>
              <a:rPr lang="en-GB" sz="1000" b="1" i="1" spc="-20" dirty="0">
                <a:latin typeface="Arial"/>
                <a:cs typeface="Arial"/>
              </a:rPr>
              <a:t> </a:t>
            </a:r>
            <a:r>
              <a:rPr lang="en-GB" sz="1000" b="1" i="1" spc="-20" dirty="0" err="1">
                <a:latin typeface="Arial"/>
                <a:cs typeface="Arial"/>
              </a:rPr>
              <a:t>Donastorg</a:t>
            </a:r>
            <a:r>
              <a:rPr lang="en-GB" sz="1000" b="1" i="1" spc="-20" dirty="0">
                <a:latin typeface="Arial"/>
                <a:cs typeface="Arial"/>
              </a:rPr>
              <a:t> Sosa </a:t>
            </a:r>
            <a:r>
              <a:rPr lang="en-GB" sz="1000" i="1" spc="-20" dirty="0">
                <a:latin typeface="Arial"/>
                <a:cs typeface="Arial"/>
              </a:rPr>
              <a:t>Assistant Lecturer and </a:t>
            </a:r>
            <a:r>
              <a:rPr lang="en-GB" sz="1000" b="1" i="1" spc="-20" dirty="0">
                <a:latin typeface="Arial"/>
                <a:cs typeface="Arial"/>
              </a:rPr>
              <a:t>Dr Tom Rogers </a:t>
            </a:r>
            <a:r>
              <a:rPr lang="en-GB" sz="1000" i="1" spc="-20" dirty="0">
                <a:latin typeface="Arial"/>
                <a:cs typeface="Arial"/>
              </a:rPr>
              <a:t>Assistant Professor Renewable Energy &amp; Energy Management Coventry University together with </a:t>
            </a:r>
            <a:r>
              <a:rPr lang="en-GB" sz="1000" b="1" i="1" spc="-20" dirty="0">
                <a:latin typeface="Arial"/>
                <a:cs typeface="Arial"/>
              </a:rPr>
              <a:t>Brian Stevens </a:t>
            </a:r>
            <a:r>
              <a:rPr lang="en-GB" sz="1000" i="1" spc="-20" dirty="0">
                <a:latin typeface="Arial"/>
                <a:cs typeface="Arial"/>
              </a:rPr>
              <a:t>Business Delivery Manager Coventry University Enterprises Ltd.</a:t>
            </a:r>
            <a:endParaRPr lang="en-GB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DEAC89-11EA-4EC2-A967-F084C45326B1}"/>
              </a:ext>
            </a:extLst>
          </p:cNvPr>
          <p:cNvSpPr txBox="1"/>
          <p:nvPr/>
        </p:nvSpPr>
        <p:spPr>
          <a:xfrm>
            <a:off x="2020960" y="7458887"/>
            <a:ext cx="2549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spc="-5">
                <a:latin typeface="Candara"/>
                <a:cs typeface="Candara"/>
              </a:rPr>
              <a:t>Coventry University</a:t>
            </a:r>
            <a:r>
              <a:rPr lang="en-GB" sz="1400" b="1" i="1">
                <a:latin typeface="Candara"/>
                <a:cs typeface="Candara"/>
              </a:rPr>
              <a:t> </a:t>
            </a:r>
            <a:r>
              <a:rPr lang="en-GB" sz="1400" b="1" i="1" spc="-5">
                <a:latin typeface="Candara"/>
                <a:cs typeface="Candara"/>
              </a:rPr>
              <a:t>Partnership</a:t>
            </a:r>
            <a:endParaRPr lang="en-GB" sz="1400">
              <a:latin typeface="Candara"/>
              <a:cs typeface="Candara"/>
            </a:endParaRPr>
          </a:p>
        </p:txBody>
      </p:sp>
      <p:pic>
        <p:nvPicPr>
          <p:cNvPr id="27" name="Picture 26" descr="A group of people standing in front of a poster&#10;&#10;Description automatically generated with medium confidence">
            <a:extLst>
              <a:ext uri="{FF2B5EF4-FFF2-40B4-BE49-F238E27FC236}">
                <a16:creationId xmlns:a16="http://schemas.microsoft.com/office/drawing/2014/main" id="{D4955487-22B7-470C-9E6D-4B4C2BA4B6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26080" r="3327"/>
          <a:stretch/>
        </p:blipFill>
        <p:spPr>
          <a:xfrm>
            <a:off x="2260397" y="7982010"/>
            <a:ext cx="2058846" cy="13015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1269</Words>
  <Application>Microsoft Office PowerPoint</Application>
  <PresentationFormat>A4 Paper (210x297 mm)</PresentationFormat>
  <Paragraphs>109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Arial MT</vt:lpstr>
      <vt:lpstr>Calibri</vt:lpstr>
      <vt:lpstr>Candara</vt:lpstr>
      <vt:lpstr>Roboto</vt:lpstr>
      <vt:lpstr>Segoe UI Symbol</vt:lpstr>
      <vt:lpstr>Tahoma</vt:lpstr>
      <vt:lpstr>Office Theme</vt:lpstr>
      <vt:lpstr>Making Coventry’s Solar Future</vt:lpstr>
      <vt:lpstr>PowerPoint Presentation</vt:lpstr>
      <vt:lpstr>Our Approach</vt:lpstr>
      <vt:lpstr>Coventry Canal’s Bright Solar Future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Coventry’s Solar Future</dc:title>
  <dc:creator>Rex Chiu</dc:creator>
  <cp:lastModifiedBy>Jacqui Staunton</cp:lastModifiedBy>
  <cp:revision>5</cp:revision>
  <dcterms:created xsi:type="dcterms:W3CDTF">2022-03-02T09:23:38Z</dcterms:created>
  <dcterms:modified xsi:type="dcterms:W3CDTF">2022-07-15T11:05:11Z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2022-02-21T00:00:00Z</vt:filetime>
  </property>
  <property fmtid="{D5CDD505-2E9C-101B-9397-08002B2CF9AE}" pid="3" name="LastSaved">
    <vt:filetime>2022-03-02T00:00:00Z</vt:filetime>
  </property>
</Properties>
</file>